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activeX/activeX4.xml" ContentType="application/vnd.ms-office.activeX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activeX/activeX6.xml" ContentType="application/vnd.ms-office.activeX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ms-office.activeX"/>
  <Override PartName="/ppt/activeX/activeX5.xml" ContentType="application/vnd.ms-office.activeX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activeX/activeX1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9"/>
  </p:notesMasterIdLst>
  <p:sldIdLst>
    <p:sldId id="259" r:id="rId2"/>
    <p:sldId id="265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66FF"/>
    <a:srgbClr val="FF00FF"/>
    <a:srgbClr val="CC00CC"/>
    <a:srgbClr val="FFCCFF"/>
    <a:srgbClr val="FFCC99"/>
    <a:srgbClr val="99CCFF"/>
    <a:srgbClr val="00FF00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9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F5B08-844B-4C04-8029-E3A580076EA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29D8D-B969-4AC0-81F2-2B5850B0F59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629D8D-B969-4AC0-81F2-2B5850B0F598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629D8D-B969-4AC0-81F2-2B5850B0F598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90FF8-0101-4931-AA35-DA3888A535CA}" type="datetimeFigureOut">
              <a:rPr lang="pt-PT" smtClean="0"/>
              <a:pPr/>
              <a:t>13-09-2016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0D29D-8BD0-4D84-BBDC-248EC499E1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6.xml"/><Relationship Id="rId13" Type="http://schemas.openxmlformats.org/officeDocument/2006/relationships/image" Target="../media/image3.png"/><Relationship Id="rId18" Type="http://schemas.openxmlformats.org/officeDocument/2006/relationships/slide" Target="slide6.xml"/><Relationship Id="rId26" Type="http://schemas.openxmlformats.org/officeDocument/2006/relationships/slide" Target="slide13.xml"/><Relationship Id="rId39" Type="http://schemas.openxmlformats.org/officeDocument/2006/relationships/slide" Target="slide26.xml"/><Relationship Id="rId3" Type="http://schemas.openxmlformats.org/officeDocument/2006/relationships/control" Target="../activeX/activeX1.xml"/><Relationship Id="rId21" Type="http://schemas.openxmlformats.org/officeDocument/2006/relationships/slide" Target="slide8.xml"/><Relationship Id="rId34" Type="http://schemas.openxmlformats.org/officeDocument/2006/relationships/slide" Target="slide21.xml"/><Relationship Id="rId42" Type="http://schemas.openxmlformats.org/officeDocument/2006/relationships/image" Target="../media/image5.png"/><Relationship Id="rId7" Type="http://schemas.openxmlformats.org/officeDocument/2006/relationships/control" Target="../activeX/activeX5.xml"/><Relationship Id="rId12" Type="http://schemas.openxmlformats.org/officeDocument/2006/relationships/image" Target="../media/image15.png"/><Relationship Id="rId17" Type="http://schemas.openxmlformats.org/officeDocument/2006/relationships/slide" Target="slide5.xml"/><Relationship Id="rId25" Type="http://schemas.openxmlformats.org/officeDocument/2006/relationships/slide" Target="slide12.xml"/><Relationship Id="rId33" Type="http://schemas.openxmlformats.org/officeDocument/2006/relationships/slide" Target="slide20.xml"/><Relationship Id="rId38" Type="http://schemas.openxmlformats.org/officeDocument/2006/relationships/slide" Target="slide25.xml"/><Relationship Id="rId2" Type="http://schemas.openxmlformats.org/officeDocument/2006/relationships/audio" Target="../media/audio1.wav"/><Relationship Id="rId16" Type="http://schemas.openxmlformats.org/officeDocument/2006/relationships/slide" Target="slide4.xml"/><Relationship Id="rId20" Type="http://schemas.openxmlformats.org/officeDocument/2006/relationships/slide" Target="slide7.xml"/><Relationship Id="rId29" Type="http://schemas.openxmlformats.org/officeDocument/2006/relationships/slide" Target="slide16.xml"/><Relationship Id="rId41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4.xml"/><Relationship Id="rId11" Type="http://schemas.openxmlformats.org/officeDocument/2006/relationships/slide" Target="slide3.xml"/><Relationship Id="rId24" Type="http://schemas.openxmlformats.org/officeDocument/2006/relationships/slide" Target="slide11.xml"/><Relationship Id="rId32" Type="http://schemas.openxmlformats.org/officeDocument/2006/relationships/slide" Target="slide19.xml"/><Relationship Id="rId37" Type="http://schemas.openxmlformats.org/officeDocument/2006/relationships/slide" Target="slide24.xml"/><Relationship Id="rId40" Type="http://schemas.openxmlformats.org/officeDocument/2006/relationships/slide" Target="slide27.xml"/><Relationship Id="rId5" Type="http://schemas.openxmlformats.org/officeDocument/2006/relationships/control" Target="../activeX/activeX3.xml"/><Relationship Id="rId15" Type="http://schemas.openxmlformats.org/officeDocument/2006/relationships/image" Target="../media/image2.png"/><Relationship Id="rId23" Type="http://schemas.openxmlformats.org/officeDocument/2006/relationships/slide" Target="slide10.xml"/><Relationship Id="rId28" Type="http://schemas.openxmlformats.org/officeDocument/2006/relationships/slide" Target="slide15.xml"/><Relationship Id="rId36" Type="http://schemas.openxmlformats.org/officeDocument/2006/relationships/slide" Target="slide23.xml"/><Relationship Id="rId10" Type="http://schemas.openxmlformats.org/officeDocument/2006/relationships/notesSlide" Target="../notesSlides/notesSlide2.xml"/><Relationship Id="rId19" Type="http://schemas.openxmlformats.org/officeDocument/2006/relationships/image" Target="../media/image16.png"/><Relationship Id="rId31" Type="http://schemas.openxmlformats.org/officeDocument/2006/relationships/slide" Target="slide18.xml"/><Relationship Id="rId44" Type="http://schemas.openxmlformats.org/officeDocument/2006/relationships/image" Target="../media/image6.png"/><Relationship Id="rId4" Type="http://schemas.openxmlformats.org/officeDocument/2006/relationships/control" Target="../activeX/activeX2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4.png"/><Relationship Id="rId22" Type="http://schemas.openxmlformats.org/officeDocument/2006/relationships/slide" Target="slide9.xml"/><Relationship Id="rId27" Type="http://schemas.openxmlformats.org/officeDocument/2006/relationships/slide" Target="slide14.xml"/><Relationship Id="rId30" Type="http://schemas.openxmlformats.org/officeDocument/2006/relationships/slide" Target="slide17.xml"/><Relationship Id="rId35" Type="http://schemas.openxmlformats.org/officeDocument/2006/relationships/slide" Target="slide22.xml"/><Relationship Id="rId43" Type="http://schemas.openxmlformats.org/officeDocument/2006/relationships/image" Target="../media/image1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m 63" descr="money-bag-308983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783549">
            <a:off x="7289274" y="4442193"/>
            <a:ext cx="866297" cy="1015854"/>
          </a:xfrm>
          <a:prstGeom prst="rect">
            <a:avLst/>
          </a:prstGeom>
        </p:spPr>
      </p:pic>
      <p:pic>
        <p:nvPicPr>
          <p:cNvPr id="63" name="Imagem 62" descr="money-bag-308983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962446">
            <a:off x="8043315" y="4660662"/>
            <a:ext cx="866297" cy="1015854"/>
          </a:xfrm>
          <a:prstGeom prst="rect">
            <a:avLst/>
          </a:prstGeom>
        </p:spPr>
      </p:pic>
      <p:pic>
        <p:nvPicPr>
          <p:cNvPr id="55" name="Imagem 54" descr="money-bag-308983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12360" y="4077072"/>
            <a:ext cx="866297" cy="1015854"/>
          </a:xfrm>
          <a:prstGeom prst="rect">
            <a:avLst/>
          </a:prstGeom>
        </p:spPr>
      </p:pic>
      <p:sp>
        <p:nvSpPr>
          <p:cNvPr id="1028" name="AutoShape 4" descr="data:image/jpeg;base64,/9j/4AAQSkZJRgABAQAAAQABAAD/2wCEAAkGBhAQERAQERAUFRUSFBYQEBAQEBQPEhUSFRUVFRQYFBUXHCYeGBokGRgUHy8sIywpLCwsFh4xNTAqNSYrLCkBCQoKDgwOGg8PGiklHyUsLy4wKSksLCwpKSwsLCwsKSwsLCw0KSwsLSwsLCwpLCwsKSksKSkpLCkpLCwsKSksKf/AABEIANwA3AMBIgACEQEDEQH/xAAcAAEAAgMBAQEAAAAAAAAAAAAABgcBBAUDAgj/xAA5EAACAQIEAwYDBwMEAwAAAAAAAQIDEQQFEiEGMUEHEyJRYXEjgaEyQlJykbHBFGLhCDPR8RVz8P/EABsBAQADAQEBAQAAAAAAAAAAAAAEBQYDAQIH/8QAMBEAAgICAQMBBgQHAQAAAAAAAAECAwQREgUhMWETIiNBUaEzcbHBBiQyNIGR4RT/2gAMAwEAAhEDEQA/ALxAAAAAAAAAAAABi5p4zMY01u/1PG9DWzcbOBxXxrhMtp68RPd/YpQtKpL2jfl6vY5+Yca0qfOS23dvLn+xU+Oyytm1d42s33dSTjB3uqcE/DFrptv82RbsuFMeUiVTj8+8npEhxX+oKUpWoYHw+dWr4mvaKsv1ZK+Ee1bD42SpVYOhVe0VOScJPyjLo/RlbYjhPD069TD05K8EmpydtmjOS8LxxM6lGFS1WDvG12nb1XIhw6ipPa8FvjYeHfTJ89NH6CTMsgGH46ngqMKONj8eKsuqqQ5Rkny9H5W9TewvEtStaWrSvwxPcrqtOPBSfff0KpYVjb14XzJhcycLD4lvfW/Z7m9SxMlbe5Ep69TY+6aOUqXE6APGnXTPW5eVXQtXKD2cWtGQAdTwAAAAAAAAAAAAAAAAAAwfMqqRq4zHKC3ZD+LOKnRoTlF2b8EPdr/sj2XKCJWPjSvmoR+Y4q7SY0JSo0Iqc4/ak76F7W5kWp8UYnFxk5NJeit+jNLh94WrNOrJan4VB3vJvz6GY5lTi6tCGm1NuMkneSfVMz1+ZdNvin+xsYYGNSvY8Ny+r++iL8SV6tJPU21PaMltfkmn62uSns1zqFNSpz+zJWVlfxbWI9jakKkZ0ZXcJcm1vF9GiN5bmdXC1WvwOza9OqOs6nlUcX5IubhRx1xa92Xgm/EHCuLhj6tWK10nNa1CV3GEleC02umt+rROMkyilg4xxcnp28fn4lb+SHcJ8ZqNSU5ybdVp1W99r/wixsZicJXw8nOUXSa3d7L/ALKTMyb6rYRa7LS7LyUNOPKmfl8X50U9xFnMsROKqVHKFKpKcJNNz0NpWv5cibZTxXgoU03iaUbWXiml9OZzsLwepQqyjaCqy+Hr8c40U/CmvNvxeiseWR8E4eliJd5DvnGz11EnG/8AbFbfrcl5UsW2Gpt9vki6ts5yaqilEmeB4koVdqVanP8A9c1J29uZ2cJmSfU0o8N4CvFKWGpp9JQgqc0/NSjZpnHzLB18A09UqtC/2nvWpr+5/fj9fcpvYQmuVLf5MrlxsfCS0ybUq6Zu0a3R/JkWy7MVJJpp33TTumvQ7+HqXRK6bmzpt4sh308TpIyeVGd0epv65qcVJfMgNaAAOh4AAAAAAAAAAAADxxNXTFs9jxxFLUrHzLweryRLNq7nK3TdP6kG7RKjVCj+HXL6JL/ksbMMpfNet/axG+JuHJYmlOjyvvCXlJcrlZZFtlzgXxpsjIp3DZo1Lba3J+R2ZZxOUu88Otq05qKTn+a3NkZzPKq2Gqyp1YOEk+TXNeafVex94XFNNLz8zlZQn3RrsbOhZL4qT+jOrVxLcnfmyw+HezyliaNGu4/bSb8//tiP8I8EVcdUTkmqa+1Nx2t/a+rL0y/AQo04UoK0YRUYr0R1xqN92VfXuoR7VQe2vsQ2HZHgHZ6ZwfXROyb9mmjt5VwRhMPa0HO3LvZa0n5pckyQWMk72FfloyLyLGtOTI3nnBWHxEX4NL843T+hBv6DEZfPTK9SnfZveUfZ9fZluGhmmWQqxkmk9iFmYMLINJHWjIlCXcjGW5jCok09ulud/Jrozs1IxrU3GVuViD4nBywlW8b26ro15e//AASXB4y8U0+e/ujC5FLxZ9vBZ2V8kpxI3lF8PiKuFfKPxKX5W/El7Pf5k0wOI5EI4sqd3Xw+IX3ZqMvyy2ZKsBU5HLIf9Ny+f6o75MOcFIktGW/ubCNOjLaLNw33TLOdRnZrTMgAtT4AAAAAAAAAAAAAAANXH4yFGDnUdordv0W7+lymOJe21VVOGWqfeLw03Uoxlq3W8I732u7MunG4KFaDhNXi+aPzj2rcGYPLKlOGFk71W5SpuprqRj00q3hje633Z8cU33PVLRPOC+K//JYB/wBRChiMTT1OdLRFy03tGTp226307cvMi/DecYtZzTw0cvoxpSqKMqSwcU1TtvV71rUrLxc7dCD8F8TTy2tLE0lByUJwjGte1pWvbT1slz25lj5F2vSr4XEf12IVGb0xoVadG8m/vxjGG9uTv0v1Pt167nvtZa0mXHhM3ws6k8PSr0pVKf8AuUadSEpw/NBO6+ZvlQdmPZpUo4mGZLGU6tGWqrRlTjLXU7yMovXq+zzd+d2i3wfPkyAAAYaMgAinGGX6oOS6HByWtaNvJ9fJ/wCbk2z2nelL2ILlsbOVvT92Y3rdSWy8wpcq9M0+NIXov9V7neyKvrpUpecIS/WKOLxTC9Ox0eDbuhTi+cYaflF2X0KCxbxV6Msbl8BMmmH+yjeiznYWWyR0IGu6HYpV9vRGYtXc+wAaM4gAAAAAAAAAAAAAAGGVx2jdnuDquWPnGtKpCL+DSatV0pyUZXT0rnuvMsgw0AUJwtkUOIqVfXhqOGnRajGtRouCtLUtDTe7jZO/6nfyj/T9Q0SWMrylO/geG+Eoxv11J3b+hZGfYOvLD1YYSUKdWUZKE2tlJpq+3XkRzsyyDMMJCusbUbU5J0qUq39RKL31Nz9dtl5XB4SzKcrpYWjSw9KNoUoqEFzdl5vq+puAA9AAAAAAObns7UpexCcsp835v/P8olHFuI007eZH8rjtC/lq/X/FjG9es+Rc4S1W2e2JynvVYjmF4t7jH4jB08PUrOloXwnDw3itd9TV2pE4xuY08Nh6uInZRpwc5P8AKuXz5Fd9luWTqOvj6q8eKqSqpvnZt2/dsqMauEcadtvdeEvV/wDD6d05+5vsi0MrnqUXaSuk7SWmSvvZrozrQNLAU7K5u0zS9Dr4Ur17lVa9s+wAaQ4gAAAAAAAAAAAAAAAAAAwjIAAAAAAABgyYYBFeNU7Q8ubXnY0MFNKMX7L9Ejc47l8NW5rey5sh2Ey7MMVHup1I06bf+7GDhXcPw2+yn6/QxfV6Y2T3KSS9S5xpaqSZ68SYmWaVY4Ci/gUpKWMqR5Sa3jST6+b+RN8py2NOEYRSSikkl6HhkeQUsLTjSpxsl16vq231Z2oKxVLV7jBdoR+7+v8Ak4WTS7RPeC6HvFHnRh1Z7G6wquME2tFfJgAE8+QAAAAAAAAAAAAAAAAAAAAAAADDMOaXM8cZilTg5vkkVDx/xNVxFajCFSUKcE5yjFuKlJuyl62XL3OF18altkzEw7MqfCBcbqJb3OXjs7jG8Y7vl6J+rKpp8RY2GHdKnUlK71RlObclB7SSlf1VvI6GTY2th8LSjiIq8W4RrSxFFKpG7cW9U9WrezuuhU5uXdOneOu5LfTnTbwsJjJupLVLd+XQ2KSfkkauV4bEVEpaEovk+8jJW9NLZ28PlNt5O/WxkodMzcie5Rf5s8tshDtv/R8UbvZG9Rw9t2elOko8kfZrcDpEcfUrHt/Yrp2cvARkAvTkAAAAAAAAAAAAAAAAAAAAAAAAADABxeK38GRSnEc7Vorp3cdr35XLs4qXwJez/YpPiOK7yP5EvqypzfJq/wCHPxjkZ7mUqNKnZ81p5/Pc98shCbpurHW2ldy3+Xojm8Zu9KgdDI1eNP2REl7tCaL+uMbMu1SXhIuLgOdOD7ukrRlHXpvsmttl0JqQbgZN1N/uw+e7ROUWWA26u5heoxUb2kZABPK8AAAAAAAAAAAAAAAAAAAAAAAAAAAAAA4/FH+xIo/iF2nH1it/W8ky8+I43oTXoUfxNC04P0lH5qTKrM8mp/hx/HIzxi/BQXodLh+No0+XJHO4yW2H9Yo7GRU/sLfpy3Idj/l4mgo/urpeiLd7P4NupKyVoxjty6smhF+A6CVKpLznb9EiUlrhR1SjCdQlyyJAAEwggAAAAAAAAAAAAAAAAAAAAAAAAAAAAAGnmtLVSmvQo3i2LUo7cpzi372aL5xC8MvYpTjmhaU9tu8v/FyuzF22X/QrOOTEgvFUL08O/l9Tv5BBqcPSxxc+8VGhvuqlrXv9CScMfbb9G9/RFbZ+FFGuS423y9F+5cPBMGsMm/vSlJPzV9iQGjklLTQoxta0I7fI3i9ojxrS9D84yJ87ZS9QADscQAAAAAAAAAAAAAAAAAAAAAAAAAAAAADEkVHx9hlqrW28Orz3jKL/AGuW4yse0Gn8R+sZ/sQ8pbiWHTp8L4v1KuzNXp0ee1b6WRJuF8N3jt5tR+TdjhY2n8BSvyrQ+tyScA09Vekl1qK/stynfvKK9Te5D4wukn9P0LvowtGKXRJHoYRk0a8H5k2AAegAAAAAAAAAAAAAAAAAAAAAAAAAAAAAAwRbjHh2eISlT5r+efysSo+Wj4nBTWmfUJuD2j87cT5NWw6lSktpShUi1ytd/s/4JT2U4HVXi/wJzfvyX7s3u1OK7yCt9z6to6nZVlzjTq1XylaMfZXb/cqI1/GUF8ns2FmW59OnbLy9In6MmDJdGNAAAAAAAAAAAAAAAAAAAAAAAAAAAAAAAAABgyauNzKlRTlUmopbu76HjaXk9SbekcHizgqOOu+80S0qKbjqS3vyujr5Fk0MJRhRg21HnKTu5Pq2cjLe0TBYifdxm072WqLin6+xJ0zhW65Sco+SXd/6K4Km1NLykzIAJBDAAAAAAAAAAAAAAAAAAAAAAAAAAAAAAAAAMMrPtAyXG15tUouUWmva/LYs0+bHOcOa0dKrHXLlHyUHlnBGZyrRpvCTpu+mVZtd3pfN3v5ehfGFo6IRhe+lKN/ZWPQyj5qqjX4JeZn25evaa7GQAdiAAAAAAAAAAAAAADFw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0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33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36" name="Imagem 35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5656841"/>
            <a:ext cx="576064" cy="587819"/>
          </a:xfrm>
          <a:prstGeom prst="rect">
            <a:avLst/>
          </a:prstGeom>
        </p:spPr>
      </p:pic>
      <p:pic>
        <p:nvPicPr>
          <p:cNvPr id="37" name="Imagem 36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264" y="5445224"/>
            <a:ext cx="493975" cy="504056"/>
          </a:xfrm>
          <a:prstGeom prst="rect">
            <a:avLst/>
          </a:prstGeom>
        </p:spPr>
      </p:pic>
      <p:pic>
        <p:nvPicPr>
          <p:cNvPr id="39" name="Imagem 38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8424" y="4797152"/>
            <a:ext cx="360040" cy="367387"/>
          </a:xfrm>
          <a:prstGeom prst="rect">
            <a:avLst/>
          </a:prstGeom>
        </p:spPr>
      </p:pic>
      <p:pic>
        <p:nvPicPr>
          <p:cNvPr id="40" name="Imagem 39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6165304"/>
            <a:ext cx="360040" cy="367387"/>
          </a:xfrm>
          <a:prstGeom prst="rect">
            <a:avLst/>
          </a:prstGeom>
        </p:spPr>
      </p:pic>
      <p:pic>
        <p:nvPicPr>
          <p:cNvPr id="41" name="Imagem 40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6237312"/>
            <a:ext cx="360040" cy="367387"/>
          </a:xfrm>
          <a:prstGeom prst="rect">
            <a:avLst/>
          </a:prstGeom>
        </p:spPr>
      </p:pic>
      <p:pic>
        <p:nvPicPr>
          <p:cNvPr id="42" name="Imagem 41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96336" y="4077072"/>
            <a:ext cx="360040" cy="367387"/>
          </a:xfrm>
          <a:prstGeom prst="rect">
            <a:avLst/>
          </a:prstGeom>
        </p:spPr>
      </p:pic>
      <p:pic>
        <p:nvPicPr>
          <p:cNvPr id="43" name="Imagem 42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6296" y="4941168"/>
            <a:ext cx="360040" cy="367387"/>
          </a:xfrm>
          <a:prstGeom prst="rect">
            <a:avLst/>
          </a:prstGeom>
        </p:spPr>
      </p:pic>
      <p:pic>
        <p:nvPicPr>
          <p:cNvPr id="53" name="Imagem 52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6021288"/>
            <a:ext cx="360040" cy="367387"/>
          </a:xfrm>
          <a:prstGeom prst="rect">
            <a:avLst/>
          </a:prstGeom>
        </p:spPr>
      </p:pic>
      <p:pic>
        <p:nvPicPr>
          <p:cNvPr id="38" name="Imagem 37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96336" y="5157192"/>
            <a:ext cx="696124" cy="710330"/>
          </a:xfrm>
          <a:prstGeom prst="rect">
            <a:avLst/>
          </a:prstGeom>
        </p:spPr>
      </p:pic>
      <p:grpSp>
        <p:nvGrpSpPr>
          <p:cNvPr id="27" name="Grupo 26"/>
          <p:cNvGrpSpPr/>
          <p:nvPr/>
        </p:nvGrpSpPr>
        <p:grpSpPr>
          <a:xfrm>
            <a:off x="1619672" y="404664"/>
            <a:ext cx="5976664" cy="5904656"/>
            <a:chOff x="1619672" y="404664"/>
            <a:chExt cx="5976664" cy="5904656"/>
          </a:xfrm>
        </p:grpSpPr>
        <p:pic>
          <p:nvPicPr>
            <p:cNvPr id="23" name="Imagem 22" descr="qvc_prize_wheel_by_wheelgenius-d5erg50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9672" y="404664"/>
              <a:ext cx="5976664" cy="5904656"/>
            </a:xfrm>
            <a:prstGeom prst="rect">
              <a:avLst/>
            </a:prstGeom>
          </p:spPr>
        </p:pic>
        <p:sp>
          <p:nvSpPr>
            <p:cNvPr id="59" name="Pentágono 58"/>
            <p:cNvSpPr/>
            <p:nvPr/>
          </p:nvSpPr>
          <p:spPr>
            <a:xfrm rot="20612192">
              <a:off x="5603817" y="2534717"/>
              <a:ext cx="1883246" cy="439731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/>
              <a:r>
                <a:rPr lang="pt-PT" sz="1100" b="1" dirty="0" smtClean="0">
                  <a:latin typeface="Candara" pitchFamily="34" charset="0"/>
                </a:rPr>
                <a:t>LOSE </a:t>
              </a:r>
              <a:r>
                <a:rPr lang="pt-PT" sz="1400" b="1" dirty="0" smtClean="0">
                  <a:latin typeface="Candara" pitchFamily="34" charset="0"/>
                </a:rPr>
                <a:t>100$</a:t>
              </a:r>
              <a:endParaRPr lang="pt-PT" b="1" dirty="0">
                <a:latin typeface="Candara" pitchFamily="34" charset="0"/>
              </a:endParaRPr>
            </a:p>
          </p:txBody>
        </p:sp>
        <p:sp>
          <p:nvSpPr>
            <p:cNvPr id="60" name="Pentágono 59"/>
            <p:cNvSpPr/>
            <p:nvPr/>
          </p:nvSpPr>
          <p:spPr>
            <a:xfrm rot="16200000">
              <a:off x="3563888" y="1268760"/>
              <a:ext cx="2088232" cy="360040"/>
            </a:xfrm>
            <a:prstGeom prst="homePlat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/>
              <a:r>
                <a:rPr lang="pt-PT" sz="900" b="1" dirty="0" smtClean="0">
                  <a:latin typeface="Candara" pitchFamily="34" charset="0"/>
                </a:rPr>
                <a:t>LOSE </a:t>
              </a:r>
              <a:r>
                <a:rPr lang="pt-PT" sz="1050" b="1" dirty="0" smtClean="0">
                  <a:latin typeface="Candara" pitchFamily="34" charset="0"/>
                </a:rPr>
                <a:t>200$</a:t>
              </a:r>
              <a:endParaRPr lang="pt-PT" sz="900" b="1" dirty="0">
                <a:latin typeface="Candara" pitchFamily="34" charset="0"/>
              </a:endParaRPr>
            </a:p>
          </p:txBody>
        </p:sp>
        <p:sp>
          <p:nvSpPr>
            <p:cNvPr id="61" name="Pentágono 60"/>
            <p:cNvSpPr/>
            <p:nvPr/>
          </p:nvSpPr>
          <p:spPr>
            <a:xfrm rot="11747057">
              <a:off x="1800357" y="2525398"/>
              <a:ext cx="1883246" cy="439731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/>
              <a:r>
                <a:rPr lang="pt-PT" sz="1100" b="1" dirty="0" smtClean="0">
                  <a:latin typeface="Candara" pitchFamily="34" charset="0"/>
                </a:rPr>
                <a:t>LOSE </a:t>
              </a:r>
              <a:r>
                <a:rPr lang="pt-PT" sz="1600" b="1" dirty="0" smtClean="0">
                  <a:latin typeface="Candara" pitchFamily="34" charset="0"/>
                </a:rPr>
                <a:t>50$</a:t>
              </a:r>
              <a:endParaRPr lang="pt-PT" b="1" dirty="0">
                <a:latin typeface="Candara" pitchFamily="34" charset="0"/>
              </a:endParaRPr>
            </a:p>
          </p:txBody>
        </p:sp>
        <p:sp>
          <p:nvSpPr>
            <p:cNvPr id="62" name="Pentágono 61"/>
            <p:cNvSpPr/>
            <p:nvPr/>
          </p:nvSpPr>
          <p:spPr>
            <a:xfrm rot="7658569">
              <a:off x="2453839" y="4686903"/>
              <a:ext cx="2088232" cy="374656"/>
            </a:xfrm>
            <a:prstGeom prst="homePlat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/>
              <a:r>
                <a:rPr lang="pt-PT" sz="900" b="1" dirty="0" smtClean="0">
                  <a:latin typeface="Candara" pitchFamily="34" charset="0"/>
                </a:rPr>
                <a:t>LOSE</a:t>
              </a:r>
            </a:p>
            <a:p>
              <a:pPr algn="ctr"/>
              <a:r>
                <a:rPr lang="pt-PT" sz="1200" b="1" dirty="0" smtClean="0">
                  <a:latin typeface="Candara" pitchFamily="34" charset="0"/>
                </a:rPr>
                <a:t>150$</a:t>
              </a:r>
              <a:endParaRPr lang="pt-PT" sz="1200" b="1" dirty="0">
                <a:latin typeface="Candara" pitchFamily="34" charset="0"/>
              </a:endParaRPr>
            </a:p>
          </p:txBody>
        </p:sp>
      </p:grpSp>
      <p:sp>
        <p:nvSpPr>
          <p:cNvPr id="28" name="Oval 27"/>
          <p:cNvSpPr/>
          <p:nvPr/>
        </p:nvSpPr>
        <p:spPr>
          <a:xfrm>
            <a:off x="3131840" y="1916832"/>
            <a:ext cx="2952328" cy="2880320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prstTxWarp prst="textCircle">
              <a:avLst/>
            </a:prstTxWarp>
          </a:bodyPr>
          <a:lstStyle/>
          <a:p>
            <a:pPr algn="ctr"/>
            <a:r>
              <a:rPr lang="pt-PT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SPIN THE WHEEL GAME</a:t>
            </a:r>
            <a:endParaRPr lang="pt-PT" sz="40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30" name="Imagem 29" descr="Stars-clip-art-at-vector-clip-art-fre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24128" y="188640"/>
            <a:ext cx="3168352" cy="2176242"/>
          </a:xfrm>
          <a:prstGeom prst="rect">
            <a:avLst/>
          </a:prstGeom>
        </p:spPr>
      </p:pic>
      <p:pic>
        <p:nvPicPr>
          <p:cNvPr id="31" name="Imagem 30" descr="green-right-arrow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5504929">
            <a:off x="4021239" y="5204675"/>
            <a:ext cx="1567167" cy="1261569"/>
          </a:xfrm>
          <a:prstGeom prst="rect">
            <a:avLst/>
          </a:prstGeom>
        </p:spPr>
      </p:pic>
      <p:pic>
        <p:nvPicPr>
          <p:cNvPr id="44" name="Imagem 43" descr="bonus-clipart-bonus-clipart-129608203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5789099"/>
            <a:ext cx="792088" cy="808253"/>
          </a:xfrm>
          <a:prstGeom prst="rect">
            <a:avLst/>
          </a:prstGeom>
        </p:spPr>
      </p:pic>
      <p:pic>
        <p:nvPicPr>
          <p:cNvPr id="21" name="Imagem 20" descr="Stars-clip-art-at-vector-clip-art-fre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7256440">
            <a:off x="-796756" y="2860025"/>
            <a:ext cx="4149767" cy="2850343"/>
          </a:xfrm>
          <a:prstGeom prst="rect">
            <a:avLst/>
          </a:prstGeom>
        </p:spPr>
      </p:pic>
      <p:pic>
        <p:nvPicPr>
          <p:cNvPr id="29" name="Game Show Wheel Spin-SoundBible.com-1305738466.wav">
            <a:hlinkClick r:id="" action="ppaction://media"/>
          </p:cNvPr>
          <p:cNvPicPr>
            <a:picLocks noRot="1" noChangeAspect="1"/>
          </p:cNvPicPr>
          <p:nvPr>
            <a:wavAudioFile r:embed="rId1" name="Game Show Wheel Spin-SoundBible.com-1305738466.wav"/>
          </p:nvPr>
        </p:nvPicPr>
        <p:blipFill>
          <a:blip r:embed="rId9" cstate="print"/>
          <a:stretch>
            <a:fillRect/>
          </a:stretch>
        </p:blipFill>
        <p:spPr>
          <a:xfrm>
            <a:off x="1259632" y="908720"/>
            <a:ext cx="512440" cy="512440"/>
          </a:xfrm>
          <a:prstGeom prst="rect">
            <a:avLst/>
          </a:prstGeom>
        </p:spPr>
      </p:pic>
      <p:pic>
        <p:nvPicPr>
          <p:cNvPr id="32" name="Imagem 31" descr="pink-splat-clipart-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3528" y="0"/>
            <a:ext cx="2627784" cy="2495068"/>
          </a:xfrm>
          <a:prstGeom prst="rect">
            <a:avLst/>
          </a:prstGeom>
        </p:spPr>
      </p:pic>
      <p:pic>
        <p:nvPicPr>
          <p:cNvPr id="14" name="Imagem 13" descr="next-md1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71600" y="620688"/>
            <a:ext cx="1296144" cy="128360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25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data:image/jpeg;base64,/9j/4AAQSkZJRgABAQAAAQABAAD/2wCEAAkGBhAQERAQERAUFRUSFBYQEBAQEBQPEhUSFRUVFRQYFBUXHCYeGBokGRgUHy8sIywpLCwsFh4xNTAqNSYrLCkBCQoKDgwOGg8PGiklHyUsLy4wKSksLCwpKSwsLCwsKSwsLCw0KSwsLSwsLCwpLCwsKSksKSkpLCkpLCwsKSksKf/AABEIANwA3AMBIgACEQEDEQH/xAAcAAEAAgMBAQEAAAAAAAAAAAAABgcBBAUDAgj/xAA5EAACAQIEAwYDBwMEAwAAAAAAAQIDEQQFEiEGMUEHEyJRYXEjgaEyQlJykbHBFGLhCDPR8RVz8P/EABsBAQADAQEBAQAAAAAAAAAAAAAEBQYDAQIH/8QAMBEAAgICAQMBBgQHAQAAAAAAAAECAwQREgUhMWETIiNBUaEzcbHBBiQyNIGR4RT/2gAMAwEAAhEDEQA/ALxAAAAAAAAAAAABi5p4zMY01u/1PG9DWzcbOBxXxrhMtp68RPd/YpQtKpL2jfl6vY5+Yca0qfOS23dvLn+xU+Oyytm1d42s33dSTjB3uqcE/DFrptv82RbsuFMeUiVTj8+8npEhxX+oKUpWoYHw+dWr4mvaKsv1ZK+Ee1bD42SpVYOhVe0VOScJPyjLo/RlbYjhPD069TD05K8EmpydtmjOS8LxxM6lGFS1WDvG12nb1XIhw6ipPa8FvjYeHfTJ89NH6CTMsgGH46ngqMKONj8eKsuqqQ5Rkny9H5W9TewvEtStaWrSvwxPcrqtOPBSfff0KpYVjb14XzJhcycLD4lvfW/Z7m9SxMlbe5Ep69TY+6aOUqXE6APGnXTPW5eVXQtXKD2cWtGQAdTwAAAAAAAAAAAAAAAAAAwfMqqRq4zHKC3ZD+LOKnRoTlF2b8EPdr/sj2XKCJWPjSvmoR+Y4q7SY0JSo0Iqc4/ak76F7W5kWp8UYnFxk5NJeit+jNLh94WrNOrJan4VB3vJvz6GY5lTi6tCGm1NuMkneSfVMz1+ZdNvin+xsYYGNSvY8Ny+r++iL8SV6tJPU21PaMltfkmn62uSns1zqFNSpz+zJWVlfxbWI9jakKkZ0ZXcJcm1vF9GiN5bmdXC1WvwOza9OqOs6nlUcX5IubhRx1xa92Xgm/EHCuLhj6tWK10nNa1CV3GEleC02umt+rROMkyilg4xxcnp28fn4lb+SHcJ8ZqNSU5ybdVp1W99r/wixsZicJXw8nOUXSa3d7L/ALKTMyb6rYRa7LS7LyUNOPKmfl8X50U9xFnMsROKqVHKFKpKcJNNz0NpWv5cibZTxXgoU03iaUbWXiml9OZzsLwepQqyjaCqy+Hr8c40U/CmvNvxeiseWR8E4eliJd5DvnGz11EnG/8AbFbfrcl5UsW2Gpt9vki6ts5yaqilEmeB4koVdqVanP8A9c1J29uZ2cJmSfU0o8N4CvFKWGpp9JQgqc0/NSjZpnHzLB18A09UqtC/2nvWpr+5/fj9fcpvYQmuVLf5MrlxsfCS0ybUq6Zu0a3R/JkWy7MVJJpp33TTumvQ7+HqXRK6bmzpt4sh308TpIyeVGd0epv65qcVJfMgNaAAOh4AAAAAAAAAAAADxxNXTFs9jxxFLUrHzLweryRLNq7nK3TdP6kG7RKjVCj+HXL6JL/ksbMMpfNet/axG+JuHJYmlOjyvvCXlJcrlZZFtlzgXxpsjIp3DZo1Lba3J+R2ZZxOUu88Otq05qKTn+a3NkZzPKq2Gqyp1YOEk+TXNeafVex94XFNNLz8zlZQn3RrsbOhZL4qT+jOrVxLcnfmyw+HezyliaNGu4/bSb8//tiP8I8EVcdUTkmqa+1Nx2t/a+rL0y/AQo04UoK0YRUYr0R1xqN92VfXuoR7VQe2vsQ2HZHgHZ6ZwfXROyb9mmjt5VwRhMPa0HO3LvZa0n5pckyQWMk72FfloyLyLGtOTI3nnBWHxEX4NL843T+hBv6DEZfPTK9SnfZveUfZ9fZluGhmmWQqxkmk9iFmYMLINJHWjIlCXcjGW5jCok09ulud/Jrozs1IxrU3GVuViD4nBywlW8b26ro15e//AASXB4y8U0+e/ujC5FLxZ9vBZ2V8kpxI3lF8PiKuFfKPxKX5W/El7Pf5k0wOI5EI4sqd3Xw+IX3ZqMvyy2ZKsBU5HLIf9Ny+f6o75MOcFIktGW/ubCNOjLaLNw33TLOdRnZrTMgAtT4AAAAAAAAAAAAAAANXH4yFGDnUdordv0W7+lymOJe21VVOGWqfeLw03Uoxlq3W8I732u7MunG4KFaDhNXi+aPzj2rcGYPLKlOGFk71W5SpuprqRj00q3hje633Z8cU33PVLRPOC+K//JYB/wBRChiMTT1OdLRFy03tGTp226307cvMi/DecYtZzTw0cvoxpSqKMqSwcU1TtvV71rUrLxc7dCD8F8TTy2tLE0lByUJwjGte1pWvbT1slz25lj5F2vSr4XEf12IVGb0xoVadG8m/vxjGG9uTv0v1Pt167nvtZa0mXHhM3ws6k8PSr0pVKf8AuUadSEpw/NBO6+ZvlQdmPZpUo4mGZLGU6tGWqrRlTjLXU7yMovXq+zzd+d2i3wfPkyAAAYaMgAinGGX6oOS6HByWtaNvJ9fJ/wCbk2z2nelL2ILlsbOVvT92Y3rdSWy8wpcq9M0+NIXov9V7neyKvrpUpecIS/WKOLxTC9Ox0eDbuhTi+cYaflF2X0KCxbxV6Msbl8BMmmH+yjeiznYWWyR0IGu6HYpV9vRGYtXc+wAaM4gAAAAAAAAAAAAAAGGVx2jdnuDquWPnGtKpCL+DSatV0pyUZXT0rnuvMsgw0AUJwtkUOIqVfXhqOGnRajGtRouCtLUtDTe7jZO/6nfyj/T9Q0SWMrylO/geG+Eoxv11J3b+hZGfYOvLD1YYSUKdWUZKE2tlJpq+3XkRzsyyDMMJCusbUbU5J0qUq39RKL31Nz9dtl5XB4SzKcrpYWjSw9KNoUoqEFzdl5vq+puAA9AAAAAAObns7UpexCcsp835v/P8olHFuI007eZH8rjtC/lq/X/FjG9es+Rc4S1W2e2JynvVYjmF4t7jH4jB08PUrOloXwnDw3itd9TV2pE4xuY08Nh6uInZRpwc5P8AKuXz5Fd9luWTqOvj6q8eKqSqpvnZt2/dsqMauEcadtvdeEvV/wDD6d05+5vsi0MrnqUXaSuk7SWmSvvZrozrQNLAU7K5u0zS9Dr4Ur17lVa9s+wAaQ4gAAAAAAAAAAAAAAAAAAwjIAAAAAAABgyYYBFeNU7Q8ubXnY0MFNKMX7L9Ejc47l8NW5rey5sh2Ey7MMVHup1I06bf+7GDhXcPw2+yn6/QxfV6Y2T3KSS9S5xpaqSZ68SYmWaVY4Ci/gUpKWMqR5Sa3jST6+b+RN8py2NOEYRSSikkl6HhkeQUsLTjSpxsl16vq231Z2oKxVLV7jBdoR+7+v8Ak4WTS7RPeC6HvFHnRh1Z7G6wquME2tFfJgAE8+QAAAAAAAAAAAAAAAAAAAAAAADDMOaXM8cZilTg5vkkVDx/xNVxFajCFSUKcE5yjFuKlJuyl62XL3OF18altkzEw7MqfCBcbqJb3OXjs7jG8Y7vl6J+rKpp8RY2GHdKnUlK71RlObclB7SSlf1VvI6GTY2th8LSjiIq8W4RrSxFFKpG7cW9U9WrezuuhU5uXdOneOu5LfTnTbwsJjJupLVLd+XQ2KSfkkauV4bEVEpaEovk+8jJW9NLZ28PlNt5O/WxkodMzcie5Rf5s8tshDtv/R8UbvZG9Rw9t2elOko8kfZrcDpEcfUrHt/Yrp2cvARkAvTkAAAAAAAAAAAAAAAAAAAAAAAAADABxeK38GRSnEc7Vorp3cdr35XLs4qXwJez/YpPiOK7yP5EvqypzfJq/wCHPxjkZ7mUqNKnZ81p5/Pc98shCbpurHW2ldy3+Xojm8Zu9KgdDI1eNP2REl7tCaL+uMbMu1SXhIuLgOdOD7ukrRlHXpvsmttl0JqQbgZN1N/uw+e7ROUWWA26u5heoxUb2kZABPK8AAAAAAAAAAAAAAAAAAAAAAAAAAAAAA4/FH+xIo/iF2nH1it/W8ky8+I43oTXoUfxNC04P0lH5qTKrM8mp/hx/HIzxi/BQXodLh+No0+XJHO4yW2H9Yo7GRU/sLfpy3Idj/l4mgo/urpeiLd7P4NupKyVoxjty6smhF+A6CVKpLznb9EiUlrhR1SjCdQlyyJAAEwggAAAAAAAAAAAAAAAAAAAAAAAAAAAAAGnmtLVSmvQo3i2LUo7cpzi372aL5xC8MvYpTjmhaU9tu8v/FyuzF22X/QrOOTEgvFUL08O/l9Tv5BBqcPSxxc+8VGhvuqlrXv9CScMfbb9G9/RFbZ+FFGuS423y9F+5cPBMGsMm/vSlJPzV9iQGjklLTQoxta0I7fI3i9ojxrS9D84yJ87ZS9QADscQAAAAAAAAAAAAAAAAAAAAAAAAAAAAADEkVHx9hlqrW28Orz3jKL/AGuW4yse0Gn8R+sZ/sQ8pbiWHTp8L4v1KuzNXp0ee1b6WRJuF8N3jt5tR+TdjhY2n8BSvyrQ+tyScA09Vekl1qK/stynfvKK9Te5D4wukn9P0LvowtGKXRJHoYRk0a8H5k2AAegAAAAAAAAAAAAAAAAAAAAAAAAAAAAAAwRbjHh2eISlT5r+efysSo+Wj4nBTWmfUJuD2j87cT5NWw6lSktpShUi1ytd/s/4JT2U4HVXi/wJzfvyX7s3u1OK7yCt9z6to6nZVlzjTq1XylaMfZXb/cqI1/GUF8ns2FmW59OnbLy9In6MmDJdGNAAAAAAAAAAAAAAAAAAAAAAAAAAAAAAAAABgyauNzKlRTlUmopbu76HjaXk9SbekcHizgqOOu+80S0qKbjqS3vyujr5Fk0MJRhRg21HnKTu5Pq2cjLe0TBYifdxm072WqLin6+xJ0zhW65Sco+SXd/6K4Km1NLykzIAJBDAAAAAAAAAAAAAAAAAAAAAAAAAAAAAAAAAMMrPtAyXG15tUouUWmva/LYs0+bHOcOa0dKrHXLlHyUHlnBGZyrRpvCTpu+mVZtd3pfN3v5ehfGFo6IRhe+lKN/ZWPQyj5qqjX4JeZn25evaa7GQAdiAAAAAAAAAAAAAADFw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4" name="Imagem 13" descr="next-md1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grpSp>
        <p:nvGrpSpPr>
          <p:cNvPr id="2" name="Grupo 21"/>
          <p:cNvGrpSpPr/>
          <p:nvPr/>
        </p:nvGrpSpPr>
        <p:grpSpPr>
          <a:xfrm>
            <a:off x="251520" y="260648"/>
            <a:ext cx="5400600" cy="5400600"/>
            <a:chOff x="251520" y="260648"/>
            <a:chExt cx="5400600" cy="5400600"/>
          </a:xfrm>
        </p:grpSpPr>
        <p:pic>
          <p:nvPicPr>
            <p:cNvPr id="23" name="Imagem 22" descr="qvc_prize_wheel_by_wheelgenius-d5erg50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1520" y="260648"/>
              <a:ext cx="5400600" cy="5400600"/>
            </a:xfrm>
            <a:prstGeom prst="rect">
              <a:avLst/>
            </a:prstGeom>
          </p:spPr>
        </p:pic>
        <p:sp>
          <p:nvSpPr>
            <p:cNvPr id="24" name="Pentágono 23"/>
            <p:cNvSpPr/>
            <p:nvPr/>
          </p:nvSpPr>
          <p:spPr>
            <a:xfrm rot="16200000">
              <a:off x="1907704" y="1124744"/>
              <a:ext cx="2088232" cy="360040"/>
            </a:xfrm>
            <a:prstGeom prst="homePlat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/>
              <a:r>
                <a:rPr lang="pt-PT" sz="900" b="1" dirty="0" smtClean="0">
                  <a:latin typeface="Candara" pitchFamily="34" charset="0"/>
                </a:rPr>
                <a:t>LOSE </a:t>
              </a:r>
              <a:r>
                <a:rPr lang="pt-PT" sz="1050" b="1" dirty="0" smtClean="0">
                  <a:latin typeface="Candara" pitchFamily="34" charset="0"/>
                </a:rPr>
                <a:t>200$</a:t>
              </a:r>
              <a:endParaRPr lang="pt-PT" sz="900" b="1" dirty="0">
                <a:latin typeface="Candara" pitchFamily="34" charset="0"/>
              </a:endParaRPr>
            </a:p>
          </p:txBody>
        </p:sp>
        <p:sp>
          <p:nvSpPr>
            <p:cNvPr id="25" name="Pentágono 24"/>
            <p:cNvSpPr/>
            <p:nvPr/>
          </p:nvSpPr>
          <p:spPr>
            <a:xfrm rot="20612192">
              <a:off x="3601153" y="2229781"/>
              <a:ext cx="1883246" cy="439731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/>
              <a:r>
                <a:rPr lang="pt-PT" sz="1100" b="1" dirty="0" smtClean="0">
                  <a:latin typeface="Candara" pitchFamily="34" charset="0"/>
                </a:rPr>
                <a:t>LOSE </a:t>
              </a:r>
              <a:r>
                <a:rPr lang="pt-PT" sz="1400" b="1" dirty="0" smtClean="0">
                  <a:latin typeface="Candara" pitchFamily="34" charset="0"/>
                </a:rPr>
                <a:t>100$</a:t>
              </a:r>
              <a:endParaRPr lang="pt-PT" b="1" dirty="0">
                <a:latin typeface="Candara" pitchFamily="34" charset="0"/>
              </a:endParaRPr>
            </a:p>
          </p:txBody>
        </p:sp>
        <p:sp>
          <p:nvSpPr>
            <p:cNvPr id="26" name="Pentágono 25"/>
            <p:cNvSpPr/>
            <p:nvPr/>
          </p:nvSpPr>
          <p:spPr>
            <a:xfrm rot="7658569">
              <a:off x="929521" y="4110838"/>
              <a:ext cx="2088232" cy="374656"/>
            </a:xfrm>
            <a:prstGeom prst="homePlat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/>
              <a:r>
                <a:rPr lang="pt-PT" sz="900" b="1" dirty="0" smtClean="0">
                  <a:latin typeface="Candara" pitchFamily="34" charset="0"/>
                </a:rPr>
                <a:t>LOSE</a:t>
              </a:r>
            </a:p>
            <a:p>
              <a:pPr algn="ctr"/>
              <a:r>
                <a:rPr lang="pt-PT" sz="1200" b="1" dirty="0" smtClean="0">
                  <a:latin typeface="Candara" pitchFamily="34" charset="0"/>
                </a:rPr>
                <a:t>150$</a:t>
              </a:r>
              <a:endParaRPr lang="pt-PT" sz="1200" b="1" dirty="0">
                <a:latin typeface="Candara" pitchFamily="34" charset="0"/>
              </a:endParaRPr>
            </a:p>
          </p:txBody>
        </p:sp>
        <p:sp>
          <p:nvSpPr>
            <p:cNvPr id="27" name="Pentágono 26"/>
            <p:cNvSpPr/>
            <p:nvPr/>
          </p:nvSpPr>
          <p:spPr>
            <a:xfrm rot="11747057">
              <a:off x="419837" y="2236686"/>
              <a:ext cx="1883246" cy="439731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/>
              <a:r>
                <a:rPr lang="pt-PT" sz="1100" b="1" dirty="0" smtClean="0">
                  <a:latin typeface="Candara" pitchFamily="34" charset="0"/>
                </a:rPr>
                <a:t>LOSE </a:t>
              </a:r>
              <a:r>
                <a:rPr lang="pt-PT" sz="1600" b="1" dirty="0" smtClean="0">
                  <a:latin typeface="Candara" pitchFamily="34" charset="0"/>
                </a:rPr>
                <a:t>50$</a:t>
              </a:r>
              <a:endParaRPr lang="pt-PT" b="1" dirty="0">
                <a:latin typeface="Candara" pitchFamily="34" charset="0"/>
              </a:endParaRPr>
            </a:p>
          </p:txBody>
        </p:sp>
      </p:grp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5868144" y="1556792"/>
            <a:ext cx="2590800" cy="3888432"/>
          </a:xfrm>
          <a:prstGeom prst="round2DiagRect">
            <a:avLst/>
          </a:prstGeom>
          <a:gradFill flip="none" rotWithShape="1">
            <a:gsLst>
              <a:gs pos="15000">
                <a:schemeClr val="accent1">
                  <a:lumMod val="75000"/>
                </a:schemeClr>
              </a:gs>
              <a:gs pos="85000">
                <a:srgbClr val="0192FF">
                  <a:alpha val="50000"/>
                </a:srgbClr>
              </a:gs>
              <a:gs pos="100000">
                <a:srgbClr val="3366FF">
                  <a:alpha val="8000"/>
                </a:srgbClr>
              </a:gs>
            </a:gsLst>
            <a:lin ang="10800000" scaled="1"/>
            <a:tileRect/>
          </a:gra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3" name="Text Box 41"/>
          <p:cNvSpPr txBox="1">
            <a:spLocks noChangeArrowheads="1"/>
          </p:cNvSpPr>
          <p:nvPr/>
        </p:nvSpPr>
        <p:spPr bwMode="auto">
          <a:xfrm>
            <a:off x="7020272" y="2257708"/>
            <a:ext cx="1316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Team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1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+mn-cs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7000056" y="2761764"/>
            <a:ext cx="1316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Team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2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+mn-cs"/>
            </a:endParaRPr>
          </a:p>
        </p:txBody>
      </p:sp>
      <p:sp>
        <p:nvSpPr>
          <p:cNvPr id="16" name="Text Box 41"/>
          <p:cNvSpPr txBox="1">
            <a:spLocks noChangeArrowheads="1"/>
          </p:cNvSpPr>
          <p:nvPr/>
        </p:nvSpPr>
        <p:spPr bwMode="auto">
          <a:xfrm>
            <a:off x="7000056" y="3265820"/>
            <a:ext cx="1316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Team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3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+mn-cs"/>
            </a:endParaRPr>
          </a:p>
        </p:txBody>
      </p:sp>
      <p:sp>
        <p:nvSpPr>
          <p:cNvPr id="17" name="Text Box 41"/>
          <p:cNvSpPr txBox="1">
            <a:spLocks noChangeArrowheads="1"/>
          </p:cNvSpPr>
          <p:nvPr/>
        </p:nvSpPr>
        <p:spPr bwMode="auto">
          <a:xfrm>
            <a:off x="7000056" y="3769876"/>
            <a:ext cx="1316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Team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4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+mn-cs"/>
            </a:endParaRPr>
          </a:p>
        </p:txBody>
      </p:sp>
      <p:sp>
        <p:nvSpPr>
          <p:cNvPr id="18" name="Text Box 41"/>
          <p:cNvSpPr txBox="1">
            <a:spLocks noChangeArrowheads="1"/>
          </p:cNvSpPr>
          <p:nvPr/>
        </p:nvSpPr>
        <p:spPr bwMode="auto">
          <a:xfrm>
            <a:off x="7000056" y="4273932"/>
            <a:ext cx="1316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Team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5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+mn-cs"/>
            </a:endParaRPr>
          </a:p>
        </p:txBody>
      </p:sp>
      <p:sp>
        <p:nvSpPr>
          <p:cNvPr id="19" name="Text Box 41"/>
          <p:cNvSpPr txBox="1">
            <a:spLocks noChangeArrowheads="1"/>
          </p:cNvSpPr>
          <p:nvPr/>
        </p:nvSpPr>
        <p:spPr bwMode="auto">
          <a:xfrm>
            <a:off x="7000056" y="4777988"/>
            <a:ext cx="1316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Team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6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+mn-cs"/>
            </a:endParaRPr>
          </a:p>
        </p:txBody>
      </p:sp>
      <p:sp>
        <p:nvSpPr>
          <p:cNvPr id="20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21" name="Imagem 20" descr="Stars-clip-art-at-vector-clip-art-fre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8283594">
            <a:off x="62853" y="5357034"/>
            <a:ext cx="1689111" cy="1160197"/>
          </a:xfrm>
          <a:prstGeom prst="rect">
            <a:avLst/>
          </a:prstGeom>
        </p:spPr>
      </p:pic>
      <p:sp>
        <p:nvSpPr>
          <p:cNvPr id="33" name="Rectângulo arredondado 32">
            <a:hlinkClick r:id="" action="ppaction://noaction"/>
          </p:cNvPr>
          <p:cNvSpPr/>
          <p:nvPr/>
        </p:nvSpPr>
        <p:spPr>
          <a:xfrm>
            <a:off x="3707904" y="5733256"/>
            <a:ext cx="2520280" cy="864096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5400" dirty="0">
              <a:latin typeface="Cooper Black" pitchFamily="18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6156176" y="1628800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>
                <a:solidFill>
                  <a:srgbClr val="FFFF00"/>
                </a:solidFill>
                <a:latin typeface="Cooper Black" pitchFamily="18" charset="0"/>
              </a:rPr>
              <a:t>SCORE</a:t>
            </a:r>
            <a:endParaRPr lang="pt-PT" dirty="0">
              <a:solidFill>
                <a:srgbClr val="FFFF00"/>
              </a:solidFill>
              <a:latin typeface="Cooper Black" pitchFamily="18" charset="0"/>
            </a:endParaRPr>
          </a:p>
        </p:txBody>
      </p:sp>
      <p:pic>
        <p:nvPicPr>
          <p:cNvPr id="30" name="Imagem 29" descr="Stars-clip-art-at-vector-clip-art-fre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498573" y="188640"/>
            <a:ext cx="3249891" cy="2232248"/>
          </a:xfrm>
          <a:prstGeom prst="rect">
            <a:avLst/>
          </a:prstGeom>
        </p:spPr>
      </p:pic>
      <p:pic>
        <p:nvPicPr>
          <p:cNvPr id="38" name="Imagem 37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324148" y="5301208"/>
            <a:ext cx="696124" cy="710330"/>
          </a:xfrm>
          <a:prstGeom prst="rect">
            <a:avLst/>
          </a:prstGeom>
        </p:spPr>
      </p:pic>
      <p:pic>
        <p:nvPicPr>
          <p:cNvPr id="37" name="Imagem 36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020272" y="5661248"/>
            <a:ext cx="343284" cy="350290"/>
          </a:xfrm>
          <a:prstGeom prst="rect">
            <a:avLst/>
          </a:prstGeom>
        </p:spPr>
      </p:pic>
      <p:sp>
        <p:nvSpPr>
          <p:cNvPr id="34" name="CaixaDeTexto 33">
            <a:hlinkClick r:id="rId16" action="ppaction://hlinksldjump"/>
          </p:cNvPr>
          <p:cNvSpPr txBox="1"/>
          <p:nvPr/>
        </p:nvSpPr>
        <p:spPr>
          <a:xfrm>
            <a:off x="4355976" y="5653697"/>
            <a:ext cx="1260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2" name="CaixaDeTexto 31">
            <a:hlinkClick r:id="" action="ppaction://noaction"/>
          </p:cNvPr>
          <p:cNvSpPr txBox="1"/>
          <p:nvPr/>
        </p:nvSpPr>
        <p:spPr>
          <a:xfrm>
            <a:off x="3923928" y="5653697"/>
            <a:ext cx="1620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39" name="Imagem 38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995936" y="5517232"/>
            <a:ext cx="360040" cy="367387"/>
          </a:xfrm>
          <a:prstGeom prst="rect">
            <a:avLst/>
          </a:prstGeom>
        </p:spPr>
      </p:pic>
      <p:pic>
        <p:nvPicPr>
          <p:cNvPr id="40" name="Imagem 39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427984" y="5517232"/>
            <a:ext cx="360040" cy="367387"/>
          </a:xfrm>
          <a:prstGeom prst="rect">
            <a:avLst/>
          </a:prstGeom>
        </p:spPr>
      </p:pic>
      <p:pic>
        <p:nvPicPr>
          <p:cNvPr id="41" name="Imagem 40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860032" y="5517232"/>
            <a:ext cx="360040" cy="367387"/>
          </a:xfrm>
          <a:prstGeom prst="rect">
            <a:avLst/>
          </a:prstGeom>
        </p:spPr>
      </p:pic>
      <p:pic>
        <p:nvPicPr>
          <p:cNvPr id="42" name="Imagem 41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292080" y="5517232"/>
            <a:ext cx="360040" cy="367387"/>
          </a:xfrm>
          <a:prstGeom prst="rect">
            <a:avLst/>
          </a:prstGeom>
        </p:spPr>
      </p:pic>
      <p:pic>
        <p:nvPicPr>
          <p:cNvPr id="53" name="Imagem 52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804248" y="6021288"/>
            <a:ext cx="576064" cy="587819"/>
          </a:xfrm>
          <a:prstGeom prst="rect">
            <a:avLst/>
          </a:prstGeom>
        </p:spPr>
      </p:pic>
      <p:pic>
        <p:nvPicPr>
          <p:cNvPr id="46" name="Imagem 45" descr="next-md11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48" name="CaixaDeTexto 47">
            <a:hlinkClick r:id="rId17" action="ppaction://hlinksldjump"/>
          </p:cNvPr>
          <p:cNvSpPr txBox="1"/>
          <p:nvPr/>
        </p:nvSpPr>
        <p:spPr>
          <a:xfrm>
            <a:off x="3887416" y="5653697"/>
            <a:ext cx="1764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49" name="Imagem 48" descr="next-md1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51" name="CaixaDeTexto 50">
            <a:hlinkClick r:id="rId18" action="ppaction://hlinksldjump"/>
          </p:cNvPr>
          <p:cNvSpPr txBox="1"/>
          <p:nvPr/>
        </p:nvSpPr>
        <p:spPr>
          <a:xfrm>
            <a:off x="3923928" y="5653697"/>
            <a:ext cx="1656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2" name="Imagem 51" descr="next-md11.png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55" name="CaixaDeTexto 54">
            <a:hlinkClick r:id="rId17" action="ppaction://hlinksldjump"/>
          </p:cNvPr>
          <p:cNvSpPr txBox="1"/>
          <p:nvPr/>
        </p:nvSpPr>
        <p:spPr>
          <a:xfrm>
            <a:off x="3887416" y="5653697"/>
            <a:ext cx="1908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6" name="Imagem 55" descr="ouch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5845897"/>
            <a:ext cx="1728192" cy="751455"/>
          </a:xfrm>
          <a:prstGeom prst="rect">
            <a:avLst/>
          </a:prstGeom>
        </p:spPr>
      </p:pic>
      <p:pic>
        <p:nvPicPr>
          <p:cNvPr id="58" name="Imagem 57" descr="ouch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779912" y="5845897"/>
            <a:ext cx="1728192" cy="751455"/>
          </a:xfrm>
          <a:prstGeom prst="rect">
            <a:avLst/>
          </a:prstGeom>
        </p:spPr>
      </p:pic>
      <p:pic>
        <p:nvPicPr>
          <p:cNvPr id="59" name="Imagem 58" descr="next-md11.png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60" name="CaixaDeTexto 59">
            <a:hlinkClick r:id="rId18" action="ppaction://hlinksldjump"/>
          </p:cNvPr>
          <p:cNvSpPr txBox="1"/>
          <p:nvPr/>
        </p:nvSpPr>
        <p:spPr>
          <a:xfrm>
            <a:off x="3923928" y="5653697"/>
            <a:ext cx="1908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latin typeface="Cooper Black" pitchFamily="18" charset="0"/>
              </a:rPr>
              <a:t>150</a:t>
            </a:r>
            <a:endParaRPr lang="pt-PT" sz="6000" dirty="0">
              <a:solidFill>
                <a:schemeClr val="bg1"/>
              </a:solidFill>
              <a:latin typeface="Cooper Black" pitchFamily="18" charset="0"/>
            </a:endParaRPr>
          </a:p>
        </p:txBody>
      </p:sp>
      <p:pic>
        <p:nvPicPr>
          <p:cNvPr id="61" name="Imagem 60" descr="next-md1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63" name="CaixaDeTexto 62">
            <a:hlinkClick r:id="rId17" action="ppaction://hlinksldjump"/>
          </p:cNvPr>
          <p:cNvSpPr txBox="1"/>
          <p:nvPr/>
        </p:nvSpPr>
        <p:spPr>
          <a:xfrm>
            <a:off x="3923928" y="5653697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64" name="Imagem 63" descr="next-md11.png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pic>
        <p:nvPicPr>
          <p:cNvPr id="66" name="Imagem 65" descr="next-md1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pic>
        <p:nvPicPr>
          <p:cNvPr id="62" name="Imagem 61" descr="ouch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851920" y="5877272"/>
            <a:ext cx="1728192" cy="751455"/>
          </a:xfrm>
          <a:prstGeom prst="rect">
            <a:avLst/>
          </a:prstGeom>
        </p:spPr>
      </p:pic>
      <p:sp>
        <p:nvSpPr>
          <p:cNvPr id="65" name="CaixaDeTexto 64">
            <a:hlinkClick r:id="rId17" action="ppaction://hlinksldjump"/>
          </p:cNvPr>
          <p:cNvSpPr txBox="1"/>
          <p:nvPr/>
        </p:nvSpPr>
        <p:spPr>
          <a:xfrm>
            <a:off x="4211960" y="5589240"/>
            <a:ext cx="1224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68" name="Imagem 67" descr="next-md11.png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67" name="CaixaDeTexto 66">
            <a:hlinkClick r:id="rId17" action="ppaction://hlinksldjump"/>
          </p:cNvPr>
          <p:cNvSpPr txBox="1"/>
          <p:nvPr/>
        </p:nvSpPr>
        <p:spPr>
          <a:xfrm>
            <a:off x="3923928" y="5589240"/>
            <a:ext cx="1692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70" name="CaixaDeTexto 69">
            <a:hlinkClick r:id="rId17" action="ppaction://hlinksldjump"/>
          </p:cNvPr>
          <p:cNvSpPr txBox="1"/>
          <p:nvPr/>
        </p:nvSpPr>
        <p:spPr>
          <a:xfrm>
            <a:off x="3959424" y="5581689"/>
            <a:ext cx="1692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71" name="Imagem 70" descr="next-md1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74" name="CaixaDeTexto 73">
            <a:hlinkClick r:id="rId17" action="ppaction://hlinksldjump"/>
          </p:cNvPr>
          <p:cNvSpPr txBox="1"/>
          <p:nvPr/>
        </p:nvSpPr>
        <p:spPr>
          <a:xfrm>
            <a:off x="3959424" y="5653697"/>
            <a:ext cx="1692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75" name="Imagem 74" descr="next-md11.png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pic>
        <p:nvPicPr>
          <p:cNvPr id="73" name="Imagem 72" descr="ouch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851920" y="5845897"/>
            <a:ext cx="1728192" cy="751455"/>
          </a:xfrm>
          <a:prstGeom prst="rect">
            <a:avLst/>
          </a:prstGeom>
        </p:spPr>
      </p:pic>
      <p:pic>
        <p:nvPicPr>
          <p:cNvPr id="77" name="Imagem 76" descr="next-md1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76" name="CaixaDeTexto 75">
            <a:hlinkClick r:id="rId17" action="ppaction://hlinksldjump"/>
          </p:cNvPr>
          <p:cNvSpPr txBox="1"/>
          <p:nvPr/>
        </p:nvSpPr>
        <p:spPr>
          <a:xfrm>
            <a:off x="3923928" y="5589240"/>
            <a:ext cx="1692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79" name="Imagem 78" descr="next-md11.png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78" name="CaixaDeTexto 77">
            <a:hlinkClick r:id="" action="ppaction://noaction"/>
          </p:cNvPr>
          <p:cNvSpPr txBox="1"/>
          <p:nvPr/>
        </p:nvSpPr>
        <p:spPr>
          <a:xfrm>
            <a:off x="3995936" y="5581689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81" name="Imagem 80" descr="next-md1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80" name="CaixaDeTexto 79">
            <a:hlinkClick r:id="" action="ppaction://noaction"/>
          </p:cNvPr>
          <p:cNvSpPr txBox="1"/>
          <p:nvPr/>
        </p:nvSpPr>
        <p:spPr>
          <a:xfrm>
            <a:off x="4283968" y="5589240"/>
            <a:ext cx="1332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83" name="Imagem 82" descr="next-md11.png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82" name="CaixaDeTexto 81">
            <a:hlinkClick r:id="" action="ppaction://noaction"/>
          </p:cNvPr>
          <p:cNvSpPr txBox="1"/>
          <p:nvPr/>
        </p:nvSpPr>
        <p:spPr>
          <a:xfrm>
            <a:off x="3923928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85" name="Imagem 84" descr="next-md1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06142"/>
            <a:ext cx="1019202" cy="1019202"/>
          </a:xfrm>
          <a:prstGeom prst="rect">
            <a:avLst/>
          </a:prstGeom>
        </p:spPr>
      </p:pic>
      <p:sp>
        <p:nvSpPr>
          <p:cNvPr id="84" name="CaixaDeTexto 83">
            <a:hlinkClick r:id="" action="ppaction://noaction"/>
          </p:cNvPr>
          <p:cNvSpPr txBox="1"/>
          <p:nvPr/>
        </p:nvSpPr>
        <p:spPr>
          <a:xfrm>
            <a:off x="3923928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87" name="Imagem 86" descr="next-md11.png">
            <a:hlinkClick r:id="rId32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pic>
        <p:nvPicPr>
          <p:cNvPr id="88" name="Imagem 87" descr="next-md1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86" name="CaixaDeTexto 85">
            <a:hlinkClick r:id="" action="ppaction://noaction"/>
          </p:cNvPr>
          <p:cNvSpPr txBox="1"/>
          <p:nvPr/>
        </p:nvSpPr>
        <p:spPr>
          <a:xfrm>
            <a:off x="3923928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9" name="CaixaDeTexto 88">
            <a:hlinkClick r:id="" action="ppaction://noaction"/>
          </p:cNvPr>
          <p:cNvSpPr txBox="1"/>
          <p:nvPr/>
        </p:nvSpPr>
        <p:spPr>
          <a:xfrm>
            <a:off x="3923928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91" name="Imagem 90" descr="next-md11.png">
            <a:hlinkClick r:id="rId34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90" name="CaixaDeTexto 89">
            <a:hlinkClick r:id="" action="ppaction://noaction"/>
          </p:cNvPr>
          <p:cNvSpPr txBox="1"/>
          <p:nvPr/>
        </p:nvSpPr>
        <p:spPr>
          <a:xfrm>
            <a:off x="3923928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72" name="Imagem 71" descr="ouch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851920" y="5877272"/>
            <a:ext cx="1728192" cy="751455"/>
          </a:xfrm>
          <a:prstGeom prst="rect">
            <a:avLst/>
          </a:prstGeom>
        </p:spPr>
      </p:pic>
      <p:pic>
        <p:nvPicPr>
          <p:cNvPr id="69" name="Imagem 68" descr="ouch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851920" y="5877272"/>
            <a:ext cx="1728192" cy="751455"/>
          </a:xfrm>
          <a:prstGeom prst="rect">
            <a:avLst/>
          </a:prstGeom>
        </p:spPr>
      </p:pic>
      <p:sp>
        <p:nvSpPr>
          <p:cNvPr id="93" name="CaixaDeTexto 92">
            <a:hlinkClick r:id="" action="ppaction://noaction"/>
          </p:cNvPr>
          <p:cNvSpPr txBox="1"/>
          <p:nvPr/>
        </p:nvSpPr>
        <p:spPr>
          <a:xfrm>
            <a:off x="4211960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94" name="Imagem 93" descr="next-md11.png">
            <a:hlinkClick r:id="rId35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pic>
        <p:nvPicPr>
          <p:cNvPr id="96" name="Imagem 95" descr="next-md11.png">
            <a:hlinkClick r:id="rId36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95" name="CaixaDeTexto 94">
            <a:hlinkClick r:id="" action="ppaction://noaction"/>
          </p:cNvPr>
          <p:cNvSpPr txBox="1"/>
          <p:nvPr/>
        </p:nvSpPr>
        <p:spPr>
          <a:xfrm>
            <a:off x="3851920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98" name="Imagem 97" descr="next-md11.png">
            <a:hlinkClick r:id="rId37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97" name="CaixaDeTexto 96">
            <a:hlinkClick r:id="" action="ppaction://noaction"/>
          </p:cNvPr>
          <p:cNvSpPr txBox="1"/>
          <p:nvPr/>
        </p:nvSpPr>
        <p:spPr>
          <a:xfrm>
            <a:off x="3851920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100" name="Imagem 99" descr="next-md11.png">
            <a:hlinkClick r:id="rId38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99" name="CaixaDeTexto 98">
            <a:hlinkClick r:id="" action="ppaction://noaction"/>
          </p:cNvPr>
          <p:cNvSpPr txBox="1"/>
          <p:nvPr/>
        </p:nvSpPr>
        <p:spPr>
          <a:xfrm>
            <a:off x="3851920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102" name="Imagem 101" descr="next-md11.png">
            <a:hlinkClick r:id="rId39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101" name="CaixaDeTexto 100">
            <a:hlinkClick r:id="" action="ppaction://noaction"/>
          </p:cNvPr>
          <p:cNvSpPr txBox="1"/>
          <p:nvPr/>
        </p:nvSpPr>
        <p:spPr>
          <a:xfrm>
            <a:off x="3851920" y="5581689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92" name="Imagem 91" descr="ouch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851920" y="5845897"/>
            <a:ext cx="1728192" cy="751455"/>
          </a:xfrm>
          <a:prstGeom prst="rect">
            <a:avLst/>
          </a:prstGeom>
        </p:spPr>
      </p:pic>
      <p:pic>
        <p:nvPicPr>
          <p:cNvPr id="105" name="Imagem 104" descr="next-md11.png">
            <a:hlinkClick r:id="rId40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84368" y="5517232"/>
            <a:ext cx="1019202" cy="1019202"/>
          </a:xfrm>
          <a:prstGeom prst="rect">
            <a:avLst/>
          </a:prstGeom>
        </p:spPr>
      </p:pic>
      <p:sp>
        <p:nvSpPr>
          <p:cNvPr id="104" name="CaixaDeTexto 103">
            <a:hlinkClick r:id="" action="ppaction://noaction"/>
          </p:cNvPr>
          <p:cNvSpPr txBox="1"/>
          <p:nvPr/>
        </p:nvSpPr>
        <p:spPr>
          <a:xfrm>
            <a:off x="3923928" y="5589240"/>
            <a:ext cx="172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108" name="Imagem 107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724128" y="5517232"/>
            <a:ext cx="360040" cy="367387"/>
          </a:xfrm>
          <a:prstGeom prst="rect">
            <a:avLst/>
          </a:prstGeom>
        </p:spPr>
      </p:pic>
      <p:pic>
        <p:nvPicPr>
          <p:cNvPr id="54" name="Imagem 53" descr="money-bag-308983_960_720.png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>
            <a:off x="5508104" y="5517232"/>
            <a:ext cx="936104" cy="1097714"/>
          </a:xfrm>
          <a:prstGeom prst="rect">
            <a:avLst/>
          </a:prstGeom>
        </p:spPr>
      </p:pic>
      <p:pic>
        <p:nvPicPr>
          <p:cNvPr id="50" name="Imagem 49" descr="bonus-clipart-bonus-clipart-129608203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372200" y="6165304"/>
            <a:ext cx="432048" cy="440864"/>
          </a:xfrm>
          <a:prstGeom prst="rect">
            <a:avLst/>
          </a:prstGeom>
        </p:spPr>
      </p:pic>
      <p:sp>
        <p:nvSpPr>
          <p:cNvPr id="110" name="Pentágono 109"/>
          <p:cNvSpPr/>
          <p:nvPr/>
        </p:nvSpPr>
        <p:spPr>
          <a:xfrm rot="5400000">
            <a:off x="2042359" y="4499759"/>
            <a:ext cx="1883246" cy="439731"/>
          </a:xfrm>
          <a:prstGeom prst="homePlat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>
            <a:noAutofit/>
          </a:bodyPr>
          <a:lstStyle/>
          <a:p>
            <a:pPr algn="ctr"/>
            <a:endParaRPr lang="pt-PT" sz="1400" b="1" dirty="0" smtClean="0">
              <a:latin typeface="Candara" pitchFamily="34" charset="0"/>
            </a:endParaRPr>
          </a:p>
          <a:p>
            <a:pPr algn="ctr"/>
            <a:r>
              <a:rPr lang="pt-PT" sz="1600" b="1" dirty="0" smtClean="0">
                <a:latin typeface="Candara" pitchFamily="34" charset="0"/>
              </a:rPr>
              <a:t>T</a:t>
            </a:r>
          </a:p>
          <a:p>
            <a:pPr algn="ctr"/>
            <a:r>
              <a:rPr lang="pt-PT" sz="1600" b="1" dirty="0" smtClean="0">
                <a:latin typeface="Candara" pitchFamily="34" charset="0"/>
              </a:rPr>
              <a:t>H</a:t>
            </a:r>
          </a:p>
          <a:p>
            <a:pPr algn="ctr"/>
            <a:r>
              <a:rPr lang="pt-PT" sz="1600" b="1" dirty="0" smtClean="0">
                <a:latin typeface="Candara" pitchFamily="34" charset="0"/>
              </a:rPr>
              <a:t>E </a:t>
            </a:r>
          </a:p>
          <a:p>
            <a:pPr algn="ctr"/>
            <a:r>
              <a:rPr lang="pt-PT" sz="1600" b="1" dirty="0" smtClean="0">
                <a:latin typeface="Candara" pitchFamily="34" charset="0"/>
              </a:rPr>
              <a:t>E</a:t>
            </a:r>
          </a:p>
          <a:p>
            <a:pPr algn="ctr"/>
            <a:r>
              <a:rPr lang="pt-PT" sz="1600" b="1" dirty="0" smtClean="0">
                <a:latin typeface="Candara" pitchFamily="34" charset="0"/>
              </a:rPr>
              <a:t>N</a:t>
            </a:r>
          </a:p>
          <a:p>
            <a:pPr algn="ctr"/>
            <a:r>
              <a:rPr lang="pt-PT" sz="1600" b="1" dirty="0" smtClean="0">
                <a:latin typeface="Candara" pitchFamily="34" charset="0"/>
              </a:rPr>
              <a:t>D</a:t>
            </a:r>
          </a:p>
          <a:p>
            <a:pPr algn="ctr"/>
            <a:endParaRPr lang="pt-PT" sz="2000" b="1" dirty="0">
              <a:latin typeface="Candara" pitchFamily="34" charset="0"/>
            </a:endParaRPr>
          </a:p>
        </p:txBody>
      </p:sp>
      <p:pic>
        <p:nvPicPr>
          <p:cNvPr id="31" name="Imagem 30" descr="green-right-arrow.png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 rot="16200000">
            <a:off x="2436904" y="5492088"/>
            <a:ext cx="1219200" cy="981456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2051720" y="2060848"/>
            <a:ext cx="1800200" cy="1800200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ButtonPour">
              <a:avLst/>
            </a:prstTxWarp>
          </a:bodyPr>
          <a:lstStyle/>
          <a:p>
            <a:pPr algn="ctr"/>
            <a:r>
              <a:rPr lang="pt-PT" sz="2400" dirty="0" smtClean="0">
                <a:latin typeface="Cooper Black" pitchFamily="18" charset="0"/>
              </a:rPr>
              <a:t>CLICK TO SPIN</a:t>
            </a:r>
            <a:endParaRPr lang="pt-PT" sz="2400" dirty="0">
              <a:latin typeface="Cooper Black" pitchFamily="18" charset="0"/>
            </a:endParaRPr>
          </a:p>
        </p:txBody>
      </p:sp>
      <p:pic>
        <p:nvPicPr>
          <p:cNvPr id="103" name="Imagem 102" descr="best.gif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1043608" y="908720"/>
            <a:ext cx="3781998" cy="2952328"/>
          </a:xfrm>
          <a:prstGeom prst="rect">
            <a:avLst/>
          </a:prstGeom>
        </p:spPr>
      </p:pic>
      <p:pic>
        <p:nvPicPr>
          <p:cNvPr id="107" name="Game Show Wheel Spin-SoundBible.com-1305738466.wav">
            <a:hlinkClick r:id="" action="ppaction://media"/>
          </p:cNvPr>
          <p:cNvPicPr>
            <a:picLocks noRot="1" noChangeAspect="1"/>
          </p:cNvPicPr>
          <p:nvPr>
            <a:wavAudioFile r:embed="rId2" name="Game Show Wheel Spin-SoundBible.com-1305738466.wav"/>
          </p:nvPr>
        </p:nvPicPr>
        <p:blipFill>
          <a:blip r:embed="rId44" cstate="print"/>
          <a:stretch>
            <a:fillRect/>
          </a:stretch>
        </p:blipFill>
        <p:spPr>
          <a:xfrm>
            <a:off x="251520" y="252264"/>
            <a:ext cx="512440" cy="512440"/>
          </a:xfrm>
          <a:prstGeom prst="rect">
            <a:avLst/>
          </a:prstGeom>
        </p:spPr>
      </p:pic>
    </p:spTree>
    <p:controls>
      <p:control spid="15362" name="TextBox5" r:id="rId3" imgW="838080" imgH="380880"/>
      <p:control spid="15363" name="TextBox1" r:id="rId4" imgW="838080" imgH="380880"/>
      <p:control spid="15364" name="TextBox2" r:id="rId5" imgW="838080" imgH="380880"/>
      <p:control spid="15365" name="TextBox3" r:id="rId6" imgW="838080" imgH="380880"/>
      <p:control spid="15366" name="TextBox4" r:id="rId7" imgW="838080" imgH="380880"/>
      <p:control spid="15367" name="TextBox6" r:id="rId8" imgW="838080" imgH="380880"/>
    </p:controls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12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55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00">
                                      <p:cBhvr>
                                        <p:cTn id="2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4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00">
                                      <p:cBhvr>
                                        <p:cTn id="6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9800000">
                                      <p:cBhvr>
                                        <p:cTn id="8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2400000">
                                      <p:cBhvr>
                                        <p:cTn id="10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1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8800000">
                                      <p:cBhvr>
                                        <p:cTn id="12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3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9400000">
                                      <p:cBhvr>
                                        <p:cTn id="14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4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5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9100000">
                                      <p:cBhvr>
                                        <p:cTn id="16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9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1200000">
                                      <p:cBhvr>
                                        <p:cTn id="18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0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1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0400000">
                                      <p:cBhvr>
                                        <p:cTn id="19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4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5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0">
                                      <p:cBhvr>
                                        <p:cTn id="21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6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7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9400000">
                                      <p:cBhvr>
                                        <p:cTn id="24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8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9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8200000">
                                      <p:cBhvr>
                                        <p:cTn id="26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0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1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0">
                                      <p:cBhvr>
                                        <p:cTn id="28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2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3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30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6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7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9400000">
                                      <p:cBhvr>
                                        <p:cTn id="32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8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9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34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0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1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600000">
                                      <p:cBhvr>
                                        <p:cTn id="36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2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3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1200000">
                                      <p:cBhvr>
                                        <p:cTn id="38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4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5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0400000">
                                      <p:cBhvr>
                                        <p:cTn id="40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6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7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3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8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9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200000">
                                      <p:cBhvr>
                                        <p:cTn id="45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0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1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8800000">
                                      <p:cBhvr>
                                        <p:cTn id="47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2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3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4500000">
                                      <p:cBhvr>
                                        <p:cTn id="49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6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7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2" fill="hold">
                      <p:stCondLst>
                        <p:cond delay="indefinite"/>
                      </p:stCondLst>
                      <p:childTnLst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9400000">
                                      <p:cBhvr>
                                        <p:cTn id="50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0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1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52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2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3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600000">
                                      <p:cBhvr>
                                        <p:cTn id="54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4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5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800000">
                                      <p:cBhvr>
                                        <p:cTn id="56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6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7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7200000">
                                      <p:cBhvr>
                                        <p:cTn id="59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8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9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4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9" fill="hold">
                      <p:stCondLst>
                        <p:cond delay="indefinite"/>
                      </p:stCondLst>
                      <p:childTnLst>
                        <p:par>
                          <p:cTn id="610" fill="hold">
                            <p:stCondLst>
                              <p:cond delay="0"/>
                            </p:stCondLst>
                            <p:childTnLst>
                              <p:par>
                                <p:cTn id="6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500000">
                                      <p:cBhvr>
                                        <p:cTn id="6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0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1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2300000">
                                      <p:cBhvr>
                                        <p:cTn id="62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4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5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5" fill="hold">
                      <p:stCondLst>
                        <p:cond delay="indefinite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8200000">
                                      <p:cBhvr>
                                        <p:cTn id="64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6" dur="5254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7" presetID="53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2" presetID="53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 showWhenStopped="0">
                <p:cTn id="66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7"/>
                </p:tgtEl>
              </p:cMediaNode>
            </p:audio>
          </p:childTnLst>
        </p:cTn>
      </p:par>
    </p:tnLst>
    <p:bldLst>
      <p:bldP spid="34" grpId="0"/>
      <p:bldP spid="34" grpId="1"/>
      <p:bldP spid="32" grpId="0"/>
      <p:bldP spid="32" grpId="1"/>
      <p:bldP spid="48" grpId="0"/>
      <p:bldP spid="48" grpId="1"/>
      <p:bldP spid="51" grpId="0"/>
      <p:bldP spid="51" grpId="1"/>
      <p:bldP spid="55" grpId="0"/>
      <p:bldP spid="55" grpId="1"/>
      <p:bldP spid="60" grpId="0"/>
      <p:bldP spid="60" grpId="1"/>
      <p:bldP spid="63" grpId="0"/>
      <p:bldP spid="63" grpId="1"/>
      <p:bldP spid="65" grpId="0"/>
      <p:bldP spid="65" grpId="1"/>
      <p:bldP spid="67" grpId="0"/>
      <p:bldP spid="67" grpId="1"/>
      <p:bldP spid="70" grpId="0"/>
      <p:bldP spid="70" grpId="1"/>
      <p:bldP spid="74" grpId="0"/>
      <p:bldP spid="74" grpId="1"/>
      <p:bldP spid="76" grpId="0"/>
      <p:bldP spid="76" grpId="1"/>
      <p:bldP spid="78" grpId="0"/>
      <p:bldP spid="78" grpId="1"/>
      <p:bldP spid="80" grpId="0"/>
      <p:bldP spid="80" grpId="1"/>
      <p:bldP spid="82" grpId="0"/>
      <p:bldP spid="82" grpId="1"/>
      <p:bldP spid="84" grpId="0"/>
      <p:bldP spid="84" grpId="1"/>
      <p:bldP spid="86" grpId="0"/>
      <p:bldP spid="86" grpId="1"/>
      <p:bldP spid="89" grpId="0"/>
      <p:bldP spid="89" grpId="1"/>
      <p:bldP spid="90" grpId="0"/>
      <p:bldP spid="90" grpId="1"/>
      <p:bldP spid="93" grpId="0"/>
      <p:bldP spid="93" grpId="1"/>
      <p:bldP spid="95" grpId="0"/>
      <p:bldP spid="95" grpId="1"/>
      <p:bldP spid="97" grpId="0"/>
      <p:bldP spid="97" grpId="1"/>
      <p:bldP spid="99" grpId="0"/>
      <p:bldP spid="99" grpId="1"/>
      <p:bldP spid="101" grpId="0"/>
      <p:bldP spid="101" grpId="1"/>
      <p:bldP spid="104" grpId="0"/>
      <p:bldP spid="104" grpId="1"/>
      <p:bldP spid="1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ângulo arredondado 18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17" name="Rectângulo arredondado 16"/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260648"/>
            <a:ext cx="652423" cy="765058"/>
          </a:xfrm>
          <a:prstGeom prst="rect">
            <a:avLst/>
          </a:prstGeom>
        </p:spPr>
      </p:pic>
      <p:grpSp>
        <p:nvGrpSpPr>
          <p:cNvPr id="15" name="Grupo 14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7" name="Imagem 6" descr="1ck1gif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9" name="CaixaDeTexto 8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err="1" smtClean="0">
                <a:latin typeface="Cooper Black" pitchFamily="18" charset="0"/>
              </a:rPr>
              <a:t>Rewrite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 in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PASSIVE </a:t>
            </a:r>
            <a:r>
              <a:rPr lang="pt-PT" sz="2800" dirty="0" smtClean="0">
                <a:latin typeface="Cooper Black" pitchFamily="18" charset="0"/>
              </a:rPr>
              <a:t>VOICE. 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0" name="Rectângulo arredondado 9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effectLst/>
                <a:latin typeface="Britannic Bold" pitchFamily="34" charset="0"/>
              </a:rPr>
              <a:t>A </a:t>
            </a:r>
            <a:r>
              <a:rPr lang="pt-PT" sz="4000" dirty="0" err="1" smtClean="0">
                <a:effectLst/>
                <a:latin typeface="Britannic Bold" pitchFamily="34" charset="0"/>
              </a:rPr>
              <a:t>lot</a:t>
            </a:r>
            <a:r>
              <a:rPr lang="pt-PT" sz="4000" dirty="0" smtClean="0">
                <a:effectLst/>
                <a:latin typeface="Britannic Bold" pitchFamily="34" charset="0"/>
              </a:rPr>
              <a:t> </a:t>
            </a:r>
            <a:r>
              <a:rPr lang="pt-PT" sz="4000" dirty="0" err="1" smtClean="0">
                <a:effectLst/>
                <a:latin typeface="Britannic Bold" pitchFamily="34" charset="0"/>
              </a:rPr>
              <a:t>of</a:t>
            </a:r>
            <a:r>
              <a:rPr lang="pt-PT" sz="4000" dirty="0" smtClean="0">
                <a:effectLst/>
                <a:latin typeface="Britannic Bold" pitchFamily="34" charset="0"/>
              </a:rPr>
              <a:t> </a:t>
            </a:r>
            <a:r>
              <a:rPr lang="pt-PT" sz="4000" dirty="0" err="1" smtClean="0">
                <a:effectLst/>
                <a:latin typeface="Britannic Bold" pitchFamily="34" charset="0"/>
              </a:rPr>
              <a:t>tea</a:t>
            </a:r>
            <a:r>
              <a:rPr lang="pt-PT" sz="4000" dirty="0" smtClean="0">
                <a:effectLst/>
                <a:latin typeface="Britannic Bold" pitchFamily="34" charset="0"/>
              </a:rPr>
              <a:t> </a:t>
            </a:r>
            <a:r>
              <a:rPr lang="pt-PT" sz="40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is</a:t>
            </a:r>
            <a:r>
              <a:rPr lang="pt-PT" sz="40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40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drunk</a:t>
            </a:r>
            <a:r>
              <a:rPr lang="pt-PT" sz="40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4000" dirty="0" smtClean="0">
                <a:effectLst/>
                <a:latin typeface="Britannic Bold" pitchFamily="34" charset="0"/>
              </a:rPr>
              <a:t>in </a:t>
            </a:r>
            <a:r>
              <a:rPr lang="pt-PT" sz="4000" dirty="0" err="1" smtClean="0">
                <a:effectLst/>
                <a:latin typeface="Britannic Bold" pitchFamily="34" charset="0"/>
              </a:rPr>
              <a:t>England</a:t>
            </a:r>
            <a:r>
              <a:rPr lang="pt-PT" sz="4000" dirty="0" smtClean="0">
                <a:effectLst/>
                <a:latin typeface="Britannic Bold" pitchFamily="34" charset="0"/>
              </a:rPr>
              <a:t>.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827584" y="1844824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People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drink a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lot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of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tea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in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England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395536" y="3717032"/>
            <a:ext cx="69127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GENERAL RULES</a:t>
            </a:r>
            <a:endParaRPr lang="pt-PT" sz="2800" dirty="0" smtClean="0">
              <a:latin typeface="Britannic Bold" pitchFamily="34" charset="0"/>
            </a:endParaRPr>
          </a:p>
          <a:p>
            <a:pPr algn="just"/>
            <a:r>
              <a:rPr lang="pt-PT" sz="2000" dirty="0" smtClean="0">
                <a:latin typeface="Calibri"/>
              </a:rPr>
              <a:t>●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direct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object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of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active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becomes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subject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of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passive. </a:t>
            </a:r>
            <a:r>
              <a:rPr lang="pt-PT" sz="2000" dirty="0" smtClean="0">
                <a:latin typeface="Calibri"/>
              </a:rPr>
              <a:t>●</a:t>
            </a:r>
            <a:r>
              <a:rPr lang="pt-PT" sz="2000" dirty="0" err="1" smtClean="0">
                <a:latin typeface="Britannic Bold" pitchFamily="34" charset="0"/>
              </a:rPr>
              <a:t>We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add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verb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“to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be</a:t>
            </a:r>
            <a:r>
              <a:rPr lang="pt-PT" sz="2000" dirty="0" smtClean="0">
                <a:latin typeface="Britannic Bold" pitchFamily="34" charset="0"/>
              </a:rPr>
              <a:t>” </a:t>
            </a:r>
            <a:r>
              <a:rPr lang="pt-PT" sz="2000" dirty="0" err="1" smtClean="0">
                <a:latin typeface="Britannic Bold" pitchFamily="34" charset="0"/>
              </a:rPr>
              <a:t>right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before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main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verb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smtClean="0">
                <a:latin typeface="Britannic Bold" pitchFamily="34" charset="0"/>
              </a:rPr>
              <a:t>(</a:t>
            </a:r>
            <a:r>
              <a:rPr lang="pt-PT" sz="2000" dirty="0" err="1" smtClean="0">
                <a:latin typeface="Britannic Bold" pitchFamily="34" charset="0"/>
              </a:rPr>
              <a:t>it</a:t>
            </a:r>
            <a:r>
              <a:rPr lang="pt-PT" sz="2000" dirty="0" smtClean="0">
                <a:latin typeface="Britannic Bold" pitchFamily="34" charset="0"/>
              </a:rPr>
              <a:t> takes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form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of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main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verb</a:t>
            </a:r>
            <a:r>
              <a:rPr lang="pt-PT" sz="2000" dirty="0" smtClean="0">
                <a:latin typeface="Britannic Bold" pitchFamily="34" charset="0"/>
              </a:rPr>
              <a:t> in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active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voice</a:t>
            </a:r>
            <a:r>
              <a:rPr lang="pt-PT" sz="2000" dirty="0" smtClean="0">
                <a:latin typeface="Britannic Bold" pitchFamily="34" charset="0"/>
              </a:rPr>
              <a:t>) </a:t>
            </a:r>
            <a:r>
              <a:rPr lang="pt-PT" sz="2000" dirty="0" smtClean="0">
                <a:latin typeface="Calibri"/>
              </a:rPr>
              <a:t>●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main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verb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changes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into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past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participle</a:t>
            </a:r>
            <a:r>
              <a:rPr lang="pt-PT" sz="2000" dirty="0" smtClean="0">
                <a:latin typeface="Britannic Bold" pitchFamily="34" charset="0"/>
              </a:rPr>
              <a:t>.</a:t>
            </a:r>
            <a:endParaRPr lang="pt-PT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  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1680" y="260648"/>
            <a:ext cx="652423" cy="765058"/>
          </a:xfrm>
          <a:prstGeom prst="rect">
            <a:avLst/>
          </a:prstGeom>
        </p:spPr>
      </p:pic>
      <p:sp>
        <p:nvSpPr>
          <p:cNvPr id="6" name="Rectângulo arredondado 5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27584" y="1628800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I’m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sorry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I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can’t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help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you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</a:p>
          <a:p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I </a:t>
            </a:r>
            <a:r>
              <a:rPr lang="pt-PT" sz="4800" i="1" dirty="0" err="1" smtClean="0">
                <a:solidFill>
                  <a:srgbClr val="0000FF"/>
                </a:solidFill>
                <a:latin typeface="Britannic Bold" pitchFamily="34" charset="0"/>
              </a:rPr>
              <a:t>wish</a:t>
            </a:r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 …</a:t>
            </a:r>
            <a:endParaRPr lang="pt-PT" sz="4800" i="1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effectLst/>
                <a:latin typeface="Britannic Bold" pitchFamily="34" charset="0"/>
              </a:rPr>
              <a:t>I </a:t>
            </a:r>
            <a:r>
              <a:rPr lang="pt-PT" sz="4000" dirty="0" err="1" smtClean="0">
                <a:effectLst/>
                <a:latin typeface="Britannic Bold" pitchFamily="34" charset="0"/>
              </a:rPr>
              <a:t>wish</a:t>
            </a:r>
            <a:r>
              <a:rPr lang="pt-PT" sz="4000" dirty="0" smtClean="0">
                <a:effectLst/>
                <a:latin typeface="Britannic Bold" pitchFamily="34" charset="0"/>
              </a:rPr>
              <a:t> I </a:t>
            </a:r>
            <a:r>
              <a:rPr lang="pt-PT" sz="40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could</a:t>
            </a:r>
            <a:r>
              <a:rPr lang="pt-PT" sz="4000" dirty="0" smtClean="0">
                <a:effectLst/>
                <a:latin typeface="Britannic Bold" pitchFamily="34" charset="0"/>
              </a:rPr>
              <a:t> </a:t>
            </a:r>
            <a:r>
              <a:rPr lang="pt-PT" sz="4000" dirty="0" err="1" smtClean="0">
                <a:effectLst/>
                <a:latin typeface="Britannic Bold" pitchFamily="34" charset="0"/>
              </a:rPr>
              <a:t>help</a:t>
            </a:r>
            <a:r>
              <a:rPr lang="pt-PT" sz="4000" dirty="0" smtClean="0">
                <a:effectLst/>
                <a:latin typeface="Britannic Bold" pitchFamily="34" charset="0"/>
              </a:rPr>
              <a:t> </a:t>
            </a:r>
            <a:r>
              <a:rPr lang="pt-PT" sz="4000" dirty="0" err="1" smtClean="0">
                <a:effectLst/>
                <a:latin typeface="Britannic Bold" pitchFamily="34" charset="0"/>
              </a:rPr>
              <a:t>you</a:t>
            </a:r>
            <a:r>
              <a:rPr lang="pt-PT" sz="4000" dirty="0" smtClean="0">
                <a:effectLst/>
                <a:latin typeface="Britannic Bold" pitchFamily="34" charset="0"/>
              </a:rPr>
              <a:t>.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err="1" smtClean="0">
                <a:latin typeface="Cooper Black" pitchFamily="18" charset="0"/>
              </a:rPr>
              <a:t>Rewrite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. </a:t>
            </a:r>
            <a:r>
              <a:rPr lang="pt-PT" sz="2800" dirty="0" err="1" smtClean="0">
                <a:latin typeface="Cooper Black" pitchFamily="18" charset="0"/>
              </a:rPr>
              <a:t>Make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any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necessary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changes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467544" y="3926666"/>
            <a:ext cx="68407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err="1" smtClean="0">
                <a:solidFill>
                  <a:srgbClr val="0000FF"/>
                </a:solidFill>
                <a:latin typeface="Britannic Bold" pitchFamily="34" charset="0"/>
              </a:rPr>
              <a:t>wish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 / </a:t>
            </a:r>
            <a:r>
              <a:rPr lang="pt-PT" sz="3200" dirty="0" err="1" smtClean="0">
                <a:solidFill>
                  <a:srgbClr val="0000FF"/>
                </a:solidFill>
                <a:latin typeface="Britannic Bold" pitchFamily="34" charset="0"/>
              </a:rPr>
              <a:t>if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0000FF"/>
                </a:solidFill>
                <a:latin typeface="Britannic Bold" pitchFamily="34" charset="0"/>
              </a:rPr>
              <a:t>only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 + 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PAST SIMPLE</a:t>
            </a:r>
            <a:endParaRPr lang="pt-PT" sz="2800" dirty="0" smtClean="0">
              <a:latin typeface="Britannic Bold" pitchFamily="34" charset="0"/>
            </a:endParaRPr>
          </a:p>
          <a:p>
            <a:pPr algn="just"/>
            <a:r>
              <a:rPr lang="pt-PT" sz="2800" dirty="0" err="1" smtClean="0">
                <a:latin typeface="Britannic Bold" pitchFamily="34" charset="0"/>
              </a:rPr>
              <a:t>Used</a:t>
            </a:r>
            <a:r>
              <a:rPr lang="pt-PT" sz="2800" dirty="0" smtClean="0">
                <a:latin typeface="Britannic Bold" pitchFamily="34" charset="0"/>
              </a:rPr>
              <a:t> to </a:t>
            </a:r>
            <a:r>
              <a:rPr lang="pt-PT" sz="2800" dirty="0" err="1" smtClean="0">
                <a:latin typeface="Britannic Bold" pitchFamily="34" charset="0"/>
              </a:rPr>
              <a:t>express</a:t>
            </a:r>
            <a:r>
              <a:rPr lang="pt-PT" sz="2800" dirty="0" smtClean="0">
                <a:latin typeface="Britannic Bold" pitchFamily="34" charset="0"/>
              </a:rPr>
              <a:t> a </a:t>
            </a:r>
            <a:r>
              <a:rPr lang="pt-PT" sz="2800" dirty="0" err="1" smtClean="0">
                <a:latin typeface="Britannic Bold" pitchFamily="34" charset="0"/>
              </a:rPr>
              <a:t>present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wish</a:t>
            </a:r>
            <a:r>
              <a:rPr lang="pt-PT" sz="2800" dirty="0" smtClean="0">
                <a:latin typeface="Britannic Bold" pitchFamily="34" charset="0"/>
              </a:rPr>
              <a:t> for </a:t>
            </a:r>
            <a:r>
              <a:rPr lang="pt-PT" sz="2800" dirty="0" err="1" smtClean="0">
                <a:latin typeface="Britannic Bold" pitchFamily="34" charset="0"/>
              </a:rPr>
              <a:t>things</a:t>
            </a:r>
            <a:r>
              <a:rPr lang="pt-PT" sz="2800" dirty="0" smtClean="0">
                <a:latin typeface="Britannic Bold" pitchFamily="34" charset="0"/>
              </a:rPr>
              <a:t> to </a:t>
            </a:r>
            <a:r>
              <a:rPr lang="pt-PT" sz="2800" dirty="0" err="1" smtClean="0">
                <a:latin typeface="Britannic Bold" pitchFamily="34" charset="0"/>
              </a:rPr>
              <a:t>be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different</a:t>
            </a:r>
            <a:r>
              <a:rPr lang="pt-PT" sz="2800" dirty="0" smtClean="0">
                <a:latin typeface="Britannic Bold" pitchFamily="34" charset="0"/>
              </a:rPr>
              <a:t>.</a:t>
            </a:r>
            <a:endParaRPr lang="pt-PT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ângulo arredondado 19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 err="1" smtClean="0">
                <a:effectLst/>
                <a:latin typeface="Britannic Bold" pitchFamily="34" charset="0"/>
              </a:rPr>
              <a:t>Although</a:t>
            </a:r>
            <a:r>
              <a:rPr lang="pt-PT" sz="3200" dirty="0" smtClean="0"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he</a:t>
            </a:r>
            <a:r>
              <a:rPr lang="pt-PT" sz="32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has</a:t>
            </a:r>
            <a:r>
              <a:rPr lang="pt-PT" sz="32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200" dirty="0" smtClean="0">
                <a:effectLst/>
                <a:latin typeface="Britannic Bold" pitchFamily="34" charset="0"/>
              </a:rPr>
              <a:t>a </a:t>
            </a:r>
            <a:r>
              <a:rPr lang="pt-PT" sz="3200" dirty="0" err="1" smtClean="0">
                <a:effectLst/>
                <a:latin typeface="Britannic Bold" pitchFamily="34" charset="0"/>
              </a:rPr>
              <a:t>bad</a:t>
            </a:r>
            <a:r>
              <a:rPr lang="pt-PT" sz="3200" dirty="0" smtClean="0"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effectLst/>
                <a:latin typeface="Britannic Bold" pitchFamily="34" charset="0"/>
              </a:rPr>
              <a:t>temper</a:t>
            </a:r>
            <a:r>
              <a:rPr lang="pt-PT" sz="3200" dirty="0" smtClean="0">
                <a:effectLst/>
                <a:latin typeface="Britannic Bold" pitchFamily="34" charset="0"/>
              </a:rPr>
              <a:t>/ </a:t>
            </a:r>
            <a:r>
              <a:rPr lang="pt-PT" sz="32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he</a:t>
            </a:r>
            <a:r>
              <a:rPr lang="pt-PT" sz="32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is</a:t>
            </a:r>
            <a:r>
              <a:rPr lang="pt-PT" sz="32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effectLst/>
                <a:latin typeface="Britannic Bold" pitchFamily="34" charset="0"/>
              </a:rPr>
              <a:t>bad-tempered</a:t>
            </a:r>
            <a:r>
              <a:rPr lang="pt-PT" sz="3200" dirty="0" smtClean="0">
                <a:effectLst/>
                <a:latin typeface="Britannic Bold" pitchFamily="34" charset="0"/>
              </a:rPr>
              <a:t>, …</a:t>
            </a:r>
            <a:endParaRPr lang="pt-PT" sz="4000" dirty="0">
              <a:effectLst/>
              <a:latin typeface="Britannic Bold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err="1" smtClean="0">
                <a:latin typeface="Cooper Black" pitchFamily="18" charset="0"/>
              </a:rPr>
              <a:t>Rephrase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with</a:t>
            </a:r>
            <a:r>
              <a:rPr lang="pt-PT" sz="2800" dirty="0" smtClean="0">
                <a:latin typeface="Cooper Black" pitchFamily="18" charset="0"/>
              </a:rPr>
              <a:t> “ALTHOUGH”.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827584" y="1844824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In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spite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of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his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bad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temper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,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has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many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friends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  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395536" y="3863950"/>
            <a:ext cx="64807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IN SPITE OF/DESPITE 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ing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or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noun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</a:p>
          <a:p>
            <a:endParaRPr lang="pt-PT" sz="32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ALTHOUGH 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subject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verb</a:t>
            </a:r>
            <a:endParaRPr lang="pt-PT" sz="2000" dirty="0" smtClean="0">
              <a:solidFill>
                <a:srgbClr val="FF000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ângulo arredondado 20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dirty="0" err="1" smtClean="0">
                <a:effectLst/>
                <a:latin typeface="Britannic Bold" pitchFamily="34" charset="0"/>
              </a:rPr>
              <a:t>If</a:t>
            </a:r>
            <a:r>
              <a:rPr lang="pt-PT" sz="2800" dirty="0" smtClean="0">
                <a:effectLst/>
                <a:latin typeface="Britannic Bold" pitchFamily="34" charset="0"/>
              </a:rPr>
              <a:t> </a:t>
            </a:r>
            <a:r>
              <a:rPr lang="pt-PT" sz="2800" dirty="0" err="1" smtClean="0">
                <a:effectLst/>
                <a:latin typeface="Britannic Bold" pitchFamily="34" charset="0"/>
              </a:rPr>
              <a:t>she</a:t>
            </a:r>
            <a:r>
              <a:rPr lang="pt-PT" sz="2800" dirty="0" smtClean="0">
                <a:effectLst/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had</a:t>
            </a:r>
            <a:r>
              <a:rPr lang="pt-PT" sz="2800" dirty="0" smtClean="0">
                <a:effectLst/>
                <a:latin typeface="Britannic Bold" pitchFamily="34" charset="0"/>
              </a:rPr>
              <a:t> </a:t>
            </a:r>
            <a:r>
              <a:rPr lang="pt-PT" sz="2800" dirty="0" err="1" smtClean="0">
                <a:effectLst/>
                <a:latin typeface="Britannic Bold" pitchFamily="34" charset="0"/>
              </a:rPr>
              <a:t>any</a:t>
            </a:r>
            <a:r>
              <a:rPr lang="pt-PT" sz="2800" dirty="0" smtClean="0">
                <a:effectLst/>
                <a:latin typeface="Britannic Bold" pitchFamily="34" charset="0"/>
              </a:rPr>
              <a:t>/more </a:t>
            </a:r>
            <a:r>
              <a:rPr lang="pt-PT" sz="2800" dirty="0" err="1" smtClean="0">
                <a:effectLst/>
                <a:latin typeface="Britannic Bold" pitchFamily="34" charset="0"/>
              </a:rPr>
              <a:t>friends</a:t>
            </a:r>
            <a:r>
              <a:rPr lang="pt-PT" sz="2800" dirty="0" smtClean="0">
                <a:effectLst/>
                <a:latin typeface="Britannic Bold" pitchFamily="34" charset="0"/>
              </a:rPr>
              <a:t>, </a:t>
            </a:r>
            <a:r>
              <a:rPr lang="pt-PT" sz="2800" dirty="0" err="1" smtClean="0">
                <a:effectLst/>
                <a:latin typeface="Britannic Bold" pitchFamily="34" charset="0"/>
              </a:rPr>
              <a:t>she</a:t>
            </a:r>
            <a:r>
              <a:rPr lang="pt-PT" sz="2800" dirty="0" smtClean="0">
                <a:effectLst/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wouldn’t</a:t>
            </a:r>
            <a:r>
              <a:rPr lang="pt-PT" sz="28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feel</a:t>
            </a:r>
            <a:r>
              <a:rPr lang="pt-PT" sz="28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2800" dirty="0" smtClean="0">
                <a:effectLst/>
                <a:latin typeface="Britannic Bold" pitchFamily="34" charset="0"/>
              </a:rPr>
              <a:t>(</a:t>
            </a:r>
            <a:r>
              <a:rPr lang="pt-PT" sz="2800" dirty="0" err="1" smtClean="0">
                <a:effectLst/>
                <a:latin typeface="Britannic Bold" pitchFamily="34" charset="0"/>
              </a:rPr>
              <a:t>so</a:t>
            </a:r>
            <a:r>
              <a:rPr lang="pt-PT" sz="2800" dirty="0" smtClean="0">
                <a:effectLst/>
                <a:latin typeface="Britannic Bold" pitchFamily="34" charset="0"/>
              </a:rPr>
              <a:t>) </a:t>
            </a:r>
            <a:r>
              <a:rPr lang="pt-PT" sz="2800" dirty="0" err="1" smtClean="0">
                <a:effectLst/>
                <a:latin typeface="Britannic Bold" pitchFamily="34" charset="0"/>
              </a:rPr>
              <a:t>lonely</a:t>
            </a:r>
            <a:r>
              <a:rPr lang="pt-PT" sz="2800" dirty="0" smtClean="0">
                <a:effectLst/>
                <a:latin typeface="Britannic Bold" pitchFamily="34" charset="0"/>
              </a:rPr>
              <a:t>. </a:t>
            </a:r>
            <a:endParaRPr lang="pt-PT" sz="3200" dirty="0">
              <a:effectLst/>
              <a:latin typeface="Britannic Bold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4" name="Imagem 13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5" name="CaixaDeTexto 14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8" name="CaixaDeTexto 17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err="1" smtClean="0">
                <a:latin typeface="Cooper Black" pitchFamily="18" charset="0"/>
              </a:rPr>
              <a:t>Rewrite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with</a:t>
            </a:r>
            <a:r>
              <a:rPr lang="pt-PT" sz="2800" dirty="0" smtClean="0">
                <a:latin typeface="Cooper Black" pitchFamily="18" charset="0"/>
              </a:rPr>
              <a:t> “</a:t>
            </a:r>
            <a:r>
              <a:rPr lang="pt-PT" sz="2800" dirty="0" err="1" smtClean="0">
                <a:latin typeface="Cooper Black" pitchFamily="18" charset="0"/>
              </a:rPr>
              <a:t>if</a:t>
            </a:r>
            <a:r>
              <a:rPr lang="pt-PT" sz="2800" dirty="0" smtClean="0">
                <a:latin typeface="Cooper Black" pitchFamily="18" charset="0"/>
              </a:rPr>
              <a:t>” </a:t>
            </a:r>
            <a:r>
              <a:rPr lang="pt-PT" sz="2800" dirty="0" err="1" smtClean="0">
                <a:latin typeface="Cooper Black" pitchFamily="18" charset="0"/>
              </a:rPr>
              <a:t>without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changing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its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meaning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827584" y="1700808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has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no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friends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feels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lonely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395536" y="3824461"/>
            <a:ext cx="72728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CONDITIONALS TYPE 2 </a:t>
            </a:r>
            <a:r>
              <a:rPr lang="pt-PT" sz="2400" dirty="0" smtClean="0">
                <a:latin typeface="Britannic Bold" pitchFamily="34" charset="0"/>
              </a:rPr>
              <a:t>(</a:t>
            </a:r>
            <a:r>
              <a:rPr lang="pt-PT" sz="2400" dirty="0" err="1" smtClean="0">
                <a:latin typeface="Britannic Bold" pitchFamily="34" charset="0"/>
              </a:rPr>
              <a:t>used</a:t>
            </a:r>
            <a:r>
              <a:rPr lang="pt-PT" sz="2400" dirty="0" smtClean="0">
                <a:latin typeface="Britannic Bold" pitchFamily="34" charset="0"/>
              </a:rPr>
              <a:t> for </a:t>
            </a:r>
            <a:r>
              <a:rPr lang="pt-PT" sz="2400" dirty="0" err="1" smtClean="0">
                <a:latin typeface="Britannic Bold" pitchFamily="34" charset="0"/>
              </a:rPr>
              <a:t>unreal</a:t>
            </a:r>
            <a:r>
              <a:rPr lang="pt-PT" sz="2400" dirty="0" smtClean="0">
                <a:latin typeface="Britannic Bold" pitchFamily="34" charset="0"/>
              </a:rPr>
              <a:t>, </a:t>
            </a:r>
            <a:r>
              <a:rPr lang="pt-PT" sz="2400" dirty="0" err="1" smtClean="0">
                <a:latin typeface="Britannic Bold" pitchFamily="34" charset="0"/>
              </a:rPr>
              <a:t>impossible</a:t>
            </a:r>
            <a:r>
              <a:rPr lang="pt-PT" sz="2400" dirty="0" smtClean="0">
                <a:latin typeface="Britannic Bold" pitchFamily="34" charset="0"/>
              </a:rPr>
              <a:t>, </a:t>
            </a:r>
            <a:r>
              <a:rPr lang="pt-PT" sz="2400" dirty="0" err="1" smtClean="0">
                <a:latin typeface="Britannic Bold" pitchFamily="34" charset="0"/>
              </a:rPr>
              <a:t>imaginary</a:t>
            </a:r>
            <a:r>
              <a:rPr lang="pt-PT" sz="2400" dirty="0" smtClean="0">
                <a:latin typeface="Britannic Bold" pitchFamily="34" charset="0"/>
              </a:rPr>
              <a:t>, </a:t>
            </a:r>
            <a:r>
              <a:rPr lang="pt-PT" sz="2400" dirty="0" err="1" smtClean="0">
                <a:latin typeface="Britannic Bold" pitchFamily="34" charset="0"/>
              </a:rPr>
              <a:t>hypothetical</a:t>
            </a:r>
            <a:r>
              <a:rPr lang="pt-PT" sz="2400" dirty="0" smtClean="0">
                <a:latin typeface="Britannic Bold" pitchFamily="34" charset="0"/>
              </a:rPr>
              <a:t>… </a:t>
            </a:r>
            <a:r>
              <a:rPr lang="pt-PT" sz="2400" dirty="0" err="1" smtClean="0">
                <a:latin typeface="Britannic Bold" pitchFamily="34" charset="0"/>
              </a:rPr>
              <a:t>situations</a:t>
            </a:r>
            <a:r>
              <a:rPr lang="pt-PT" sz="2400" dirty="0" smtClean="0">
                <a:latin typeface="Britannic Bold" pitchFamily="34" charset="0"/>
              </a:rPr>
              <a:t> in </a:t>
            </a:r>
            <a:r>
              <a:rPr lang="pt-PT" sz="2400" dirty="0" err="1" smtClean="0">
                <a:latin typeface="Britannic Bold" pitchFamily="34" charset="0"/>
              </a:rPr>
              <a:t>the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present</a:t>
            </a:r>
            <a:r>
              <a:rPr lang="pt-PT" sz="2400" dirty="0" smtClean="0">
                <a:latin typeface="Britannic Bold" pitchFamily="34" charset="0"/>
              </a:rPr>
              <a:t>)</a:t>
            </a:r>
            <a:endParaRPr lang="pt-PT" sz="2800" dirty="0" smtClean="0">
              <a:latin typeface="Britannic Bold" pitchFamily="34" charset="0"/>
            </a:endParaRPr>
          </a:p>
          <a:p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●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i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f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clause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past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simple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    ●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main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clause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would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could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infinitive</a:t>
            </a:r>
            <a:endParaRPr lang="pt-PT" dirty="0" smtClean="0">
              <a:solidFill>
                <a:srgbClr val="FF000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sp>
        <p:nvSpPr>
          <p:cNvPr id="9" name="Rectângulo arredondado 8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effectLst/>
                <a:latin typeface="Britannic Bold" pitchFamily="34" charset="0"/>
              </a:rPr>
              <a:t>1) Sa</a:t>
            </a:r>
            <a:r>
              <a:rPr lang="pt-PT" sz="2800" dirty="0" smtClean="0">
                <a:latin typeface="Britannic Bold" pitchFamily="34" charset="0"/>
              </a:rPr>
              <a:t>m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,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who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chemeClr val="tx1"/>
                </a:solidFill>
                <a:latin typeface="Britannic Bold" pitchFamily="34" charset="0"/>
              </a:rPr>
              <a:t>is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chemeClr val="tx1"/>
                </a:solidFill>
                <a:latin typeface="Britannic Bold" pitchFamily="34" charset="0"/>
              </a:rPr>
              <a:t>my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chemeClr val="tx1"/>
                </a:solidFill>
                <a:latin typeface="Britannic Bold" pitchFamily="34" charset="0"/>
              </a:rPr>
              <a:t>best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chemeClr val="tx1"/>
                </a:solidFill>
                <a:latin typeface="Britannic Bold" pitchFamily="34" charset="0"/>
              </a:rPr>
              <a:t>friend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,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chemeClr val="tx1"/>
                </a:solidFill>
                <a:latin typeface="Britannic Bold" pitchFamily="34" charset="0"/>
              </a:rPr>
              <a:t>is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chemeClr val="tx1"/>
                </a:solidFill>
                <a:latin typeface="Britannic Bold" pitchFamily="34" charset="0"/>
              </a:rPr>
              <a:t>sitting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chemeClr val="tx1"/>
                </a:solidFill>
                <a:latin typeface="Britannic Bold" pitchFamily="34" charset="0"/>
              </a:rPr>
              <a:t>over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chemeClr val="tx1"/>
                </a:solidFill>
                <a:latin typeface="Britannic Bold" pitchFamily="34" charset="0"/>
              </a:rPr>
              <a:t>there</a:t>
            </a:r>
            <a:r>
              <a:rPr lang="pt-PT" sz="2800" dirty="0" smtClean="0">
                <a:solidFill>
                  <a:schemeClr val="tx1"/>
                </a:solidFill>
                <a:latin typeface="Britannic Bold" pitchFamily="34" charset="0"/>
              </a:rPr>
              <a:t>. </a:t>
            </a:r>
            <a:endParaRPr lang="pt-PT" sz="3600" dirty="0">
              <a:effectLst/>
              <a:latin typeface="Britannic Bold" pitchFamily="34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2" name="Imagem 11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3" name="CaixaDeTexto 12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5" name="CaixaDeTexto 14"/>
          <p:cNvSpPr txBox="1"/>
          <p:nvPr/>
        </p:nvSpPr>
        <p:spPr>
          <a:xfrm>
            <a:off x="2771800" y="45750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Which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is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correct</a:t>
            </a:r>
            <a:r>
              <a:rPr lang="pt-PT" sz="2800" dirty="0" smtClean="0">
                <a:latin typeface="Cooper Black" pitchFamily="18" charset="0"/>
              </a:rPr>
              <a:t>?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395536" y="1539949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Tx/>
              <a:buAutoNum type="arabicParenR"/>
            </a:pP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Sam,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who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is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my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best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friend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,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is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sitting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over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there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</a:p>
          <a:p>
            <a:pPr marL="514350" indent="-514350">
              <a:buAutoNum type="arabicParenR"/>
            </a:pP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Sam</a:t>
            </a: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, </a:t>
            </a: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that </a:t>
            </a: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is my best friend, is sitting over </a:t>
            </a: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there.</a:t>
            </a:r>
          </a:p>
          <a:p>
            <a:pPr marL="514350" indent="-514350">
              <a:buAutoNum type="arabicParenR"/>
            </a:pP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Sam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who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is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my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best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friend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is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sitting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over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there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395536" y="3824461"/>
            <a:ext cx="72728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NON-DEFINING RELATIVE CLAUSES </a:t>
            </a:r>
          </a:p>
          <a:p>
            <a:r>
              <a:rPr lang="pt-PT" sz="2400" dirty="0" err="1" smtClean="0">
                <a:latin typeface="Britannic Bold" pitchFamily="34" charset="0"/>
              </a:rPr>
              <a:t>These</a:t>
            </a:r>
            <a:r>
              <a:rPr lang="pt-PT" sz="2400" dirty="0" smtClean="0">
                <a:latin typeface="Britannic Bold" pitchFamily="34" charset="0"/>
              </a:rPr>
              <a:t> are </a:t>
            </a:r>
            <a:r>
              <a:rPr lang="pt-PT" sz="2400" dirty="0" err="1" smtClean="0">
                <a:latin typeface="Britannic Bold" pitchFamily="34" charset="0"/>
              </a:rPr>
              <a:t>placed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between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commas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because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they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give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additional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information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about</a:t>
            </a:r>
            <a:r>
              <a:rPr lang="pt-PT" sz="2400" dirty="0" smtClean="0">
                <a:latin typeface="Britannic Bold" pitchFamily="34" charset="0"/>
              </a:rPr>
              <a:t> a </a:t>
            </a:r>
            <a:r>
              <a:rPr lang="pt-PT" sz="2400" dirty="0" err="1" smtClean="0">
                <a:latin typeface="Britannic Bold" pitchFamily="34" charset="0"/>
              </a:rPr>
              <a:t>person</a:t>
            </a:r>
            <a:r>
              <a:rPr lang="pt-PT" sz="2400" dirty="0" smtClean="0">
                <a:latin typeface="Britannic Bold" pitchFamily="34" charset="0"/>
              </a:rPr>
              <a:t>/</a:t>
            </a:r>
            <a:r>
              <a:rPr lang="pt-PT" sz="2400" dirty="0" err="1" smtClean="0">
                <a:latin typeface="Britannic Bold" pitchFamily="34" charset="0"/>
              </a:rPr>
              <a:t>thing</a:t>
            </a:r>
            <a:endParaRPr lang="pt-PT" sz="2800" dirty="0" smtClean="0">
              <a:latin typeface="Britannic Bold" pitchFamily="34" charset="0"/>
            </a:endParaRPr>
          </a:p>
          <a:p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(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we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cannot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use “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that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” in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these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clauses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)</a:t>
            </a:r>
            <a:endParaRPr lang="pt-PT" sz="2000" dirty="0" smtClean="0">
              <a:solidFill>
                <a:srgbClr val="FF000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 err="1" smtClean="0">
                <a:effectLst/>
                <a:latin typeface="Britannic Bold" pitchFamily="34" charset="0"/>
              </a:rPr>
              <a:t>He</a:t>
            </a:r>
            <a:r>
              <a:rPr lang="pt-PT" sz="3600" dirty="0" smtClean="0">
                <a:effectLst/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is</a:t>
            </a:r>
            <a:r>
              <a:rPr lang="pt-PT" sz="36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being</a:t>
            </a:r>
            <a:r>
              <a:rPr lang="pt-PT" sz="36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offered</a:t>
            </a:r>
            <a:r>
              <a:rPr lang="pt-PT" sz="36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600" dirty="0" smtClean="0">
                <a:effectLst/>
                <a:latin typeface="Britannic Bold" pitchFamily="34" charset="0"/>
              </a:rPr>
              <a:t>a </a:t>
            </a:r>
            <a:r>
              <a:rPr lang="pt-PT" sz="3600" dirty="0" err="1" smtClean="0">
                <a:effectLst/>
                <a:latin typeface="Britannic Bold" pitchFamily="34" charset="0"/>
              </a:rPr>
              <a:t>new</a:t>
            </a:r>
            <a:r>
              <a:rPr lang="pt-PT" sz="3600" dirty="0" smtClean="0">
                <a:effectLst/>
                <a:latin typeface="Britannic Bold" pitchFamily="34" charset="0"/>
              </a:rPr>
              <a:t> </a:t>
            </a:r>
            <a:r>
              <a:rPr lang="pt-PT" sz="3600" dirty="0" err="1" smtClean="0">
                <a:effectLst/>
                <a:latin typeface="Britannic Bold" pitchFamily="34" charset="0"/>
              </a:rPr>
              <a:t>position</a:t>
            </a:r>
            <a:r>
              <a:rPr lang="pt-PT" sz="3600" dirty="0" smtClean="0">
                <a:effectLst/>
                <a:latin typeface="Britannic Bold" pitchFamily="34" charset="0"/>
              </a:rPr>
              <a:t>.</a:t>
            </a:r>
            <a:endParaRPr lang="pt-PT" sz="4400" dirty="0">
              <a:effectLst/>
              <a:latin typeface="Britannic Bold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555776" y="457508"/>
            <a:ext cx="63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Rewrite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 as </a:t>
            </a:r>
            <a:r>
              <a:rPr lang="pt-PT" sz="2800" dirty="0" err="1" smtClean="0">
                <a:latin typeface="Cooper Black" pitchFamily="18" charset="0"/>
              </a:rPr>
              <a:t>started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755576" y="1336700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They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are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offering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him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a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new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position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 </a:t>
            </a:r>
          </a:p>
          <a:p>
            <a:r>
              <a:rPr lang="pt-PT" sz="4800" i="1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 …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9" name="Rectângulo arredondado 18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539552" y="3865111"/>
            <a:ext cx="684076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IDIOMATIC PASSIVE VOICE</a:t>
            </a:r>
            <a:endParaRPr lang="pt-PT" sz="2400" dirty="0" smtClean="0">
              <a:solidFill>
                <a:srgbClr val="0000FF"/>
              </a:solidFill>
              <a:latin typeface="Britannic Bold" pitchFamily="34" charset="0"/>
            </a:endParaRPr>
          </a:p>
          <a:p>
            <a:pPr algn="just"/>
            <a:r>
              <a:rPr lang="pt-PT" sz="2000" dirty="0" smtClean="0"/>
              <a:t>● </a:t>
            </a:r>
            <a:r>
              <a:rPr lang="pt-PT" sz="2000" dirty="0" smtClean="0">
                <a:latin typeface="Britannic Bold" pitchFamily="34" charset="0"/>
              </a:rPr>
              <a:t>In </a:t>
            </a:r>
            <a:r>
              <a:rPr lang="pt-PT" sz="2000" dirty="0" err="1" smtClean="0">
                <a:latin typeface="Britannic Bold" pitchFamily="34" charset="0"/>
              </a:rPr>
              <a:t>this</a:t>
            </a:r>
            <a:r>
              <a:rPr lang="pt-PT" sz="2000" dirty="0" smtClean="0">
                <a:latin typeface="Britannic Bold" pitchFamily="34" charset="0"/>
              </a:rPr>
              <a:t> case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indirect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object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of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active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becomes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subject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of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passive. </a:t>
            </a:r>
            <a:r>
              <a:rPr lang="pt-PT" sz="2000" dirty="0" err="1" smtClean="0">
                <a:latin typeface="Britannic Bold" pitchFamily="34" charset="0"/>
              </a:rPr>
              <a:t>However</a:t>
            </a:r>
            <a:r>
              <a:rPr lang="pt-PT" sz="2000" dirty="0" smtClean="0">
                <a:latin typeface="Britannic Bold" pitchFamily="34" charset="0"/>
              </a:rPr>
              <a:t>, </a:t>
            </a:r>
            <a:r>
              <a:rPr lang="pt-PT" sz="2000" dirty="0" err="1" smtClean="0">
                <a:latin typeface="Britannic Bold" pitchFamily="34" charset="0"/>
              </a:rPr>
              <a:t>you</a:t>
            </a:r>
            <a:r>
              <a:rPr lang="pt-PT" sz="2000" dirty="0" smtClean="0">
                <a:latin typeface="Britannic Bold" pitchFamily="34" charset="0"/>
              </a:rPr>
              <a:t> can </a:t>
            </a:r>
            <a:r>
              <a:rPr lang="pt-PT" sz="2000" dirty="0" err="1" smtClean="0">
                <a:latin typeface="Britannic Bold" pitchFamily="34" charset="0"/>
              </a:rPr>
              <a:t>start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with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direct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object</a:t>
            </a:r>
            <a:r>
              <a:rPr lang="pt-PT" sz="2000" dirty="0" smtClean="0">
                <a:latin typeface="Britannic Bold" pitchFamily="34" charset="0"/>
              </a:rPr>
              <a:t> – </a:t>
            </a:r>
            <a:r>
              <a:rPr lang="pt-PT" sz="2000" i="1" dirty="0" smtClean="0">
                <a:latin typeface="Britannic Bold" pitchFamily="34" charset="0"/>
              </a:rPr>
              <a:t>A </a:t>
            </a:r>
            <a:r>
              <a:rPr lang="pt-PT" sz="2000" i="1" dirty="0" err="1" smtClean="0">
                <a:latin typeface="Britannic Bold" pitchFamily="34" charset="0"/>
              </a:rPr>
              <a:t>new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position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is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being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offered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u="sng" dirty="0" smtClean="0">
                <a:latin typeface="Britannic Bold" pitchFamily="34" charset="0"/>
              </a:rPr>
              <a:t>to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him</a:t>
            </a:r>
            <a:r>
              <a:rPr lang="pt-PT" sz="2000" i="1" dirty="0" smtClean="0">
                <a:latin typeface="Britannic Bold" pitchFamily="34" charset="0"/>
              </a:rPr>
              <a:t>.</a:t>
            </a:r>
            <a:endParaRPr lang="pt-PT" sz="2000" dirty="0" smtClean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sp>
        <p:nvSpPr>
          <p:cNvPr id="7" name="Rectângulo arredondado 6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effectLst/>
                <a:latin typeface="Britannic Bold" pitchFamily="34" charset="0"/>
              </a:rPr>
              <a:t>1) 2) </a:t>
            </a:r>
            <a:r>
              <a:rPr lang="pt-PT" sz="4400" dirty="0" err="1" smtClean="0">
                <a:effectLst/>
                <a:latin typeface="Britannic Bold" pitchFamily="34" charset="0"/>
              </a:rPr>
              <a:t>and</a:t>
            </a:r>
            <a:r>
              <a:rPr lang="pt-PT" sz="4400" dirty="0" smtClean="0">
                <a:effectLst/>
                <a:latin typeface="Britannic Bold" pitchFamily="34" charset="0"/>
              </a:rPr>
              <a:t> 4)</a:t>
            </a:r>
            <a:endParaRPr lang="pt-PT" sz="5400" dirty="0">
              <a:effectLst/>
              <a:latin typeface="Britannic Bold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9" name="Imagem 8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5" name="CaixaDeTexto 14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Which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options</a:t>
            </a:r>
            <a:r>
              <a:rPr lang="pt-PT" sz="2800" dirty="0" smtClean="0">
                <a:latin typeface="Cooper Black" pitchFamily="18" charset="0"/>
              </a:rPr>
              <a:t> are </a:t>
            </a:r>
            <a:r>
              <a:rPr lang="pt-PT" sz="2800" dirty="0" err="1" smtClean="0">
                <a:latin typeface="Cooper Black" pitchFamily="18" charset="0"/>
              </a:rPr>
              <a:t>possible</a:t>
            </a:r>
            <a:r>
              <a:rPr lang="pt-PT" sz="2800" dirty="0" smtClean="0">
                <a:latin typeface="Cooper Black" pitchFamily="18" charset="0"/>
              </a:rPr>
              <a:t>?</a:t>
            </a:r>
          </a:p>
          <a:p>
            <a:r>
              <a:rPr lang="pt-PT" sz="2800" dirty="0" smtClean="0">
                <a:latin typeface="Cooper Black" pitchFamily="18" charset="0"/>
              </a:rPr>
              <a:t>“</a:t>
            </a:r>
            <a:r>
              <a:rPr lang="pt-PT" sz="2800" dirty="0" err="1" smtClean="0">
                <a:latin typeface="Cooper Black" pitchFamily="18" charset="0"/>
              </a:rPr>
              <a:t>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suggested</a:t>
            </a:r>
            <a:r>
              <a:rPr lang="pt-PT" sz="2800" dirty="0" smtClean="0">
                <a:latin typeface="Cooper Black" pitchFamily="18" charset="0"/>
              </a:rPr>
              <a:t> …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539552" y="3865111"/>
            <a:ext cx="684076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err="1" smtClean="0">
                <a:solidFill>
                  <a:srgbClr val="0000FF"/>
                </a:solidFill>
                <a:latin typeface="Britannic Bold" pitchFamily="34" charset="0"/>
              </a:rPr>
              <a:t>Reporting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0000FF"/>
                </a:solidFill>
                <a:latin typeface="Britannic Bold" pitchFamily="34" charset="0"/>
              </a:rPr>
              <a:t>statements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0000FF"/>
                </a:solidFill>
                <a:latin typeface="Britannic Bold" pitchFamily="34" charset="0"/>
              </a:rPr>
              <a:t>with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 “</a:t>
            </a:r>
            <a:r>
              <a:rPr lang="pt-PT" sz="3200" dirty="0" err="1" smtClean="0">
                <a:solidFill>
                  <a:srgbClr val="0000FF"/>
                </a:solidFill>
                <a:latin typeface="Britannic Bold" pitchFamily="34" charset="0"/>
              </a:rPr>
              <a:t>suggest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” </a:t>
            </a:r>
            <a:endParaRPr lang="pt-PT" sz="2400" dirty="0" smtClean="0">
              <a:solidFill>
                <a:srgbClr val="0000FF"/>
              </a:solidFill>
              <a:latin typeface="Britannic Bold" pitchFamily="34" charset="0"/>
            </a:endParaRPr>
          </a:p>
          <a:p>
            <a:pPr algn="just"/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+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ing</a:t>
            </a:r>
            <a:endParaRPr lang="pt-PT" sz="24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 algn="just"/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+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that</a:t>
            </a:r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 + S +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past</a:t>
            </a:r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simple</a:t>
            </a:r>
            <a:endParaRPr lang="pt-PT" sz="24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 algn="just"/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+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that</a:t>
            </a:r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 + S +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should</a:t>
            </a:r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infinitive</a:t>
            </a:r>
            <a:endParaRPr lang="pt-PT" sz="2400" dirty="0" smtClean="0">
              <a:solidFill>
                <a:srgbClr val="FF0000"/>
              </a:solidFill>
              <a:latin typeface="Britannic Bold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395536" y="1539949"/>
            <a:ext cx="8568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Tx/>
              <a:buAutoNum type="arabicParenR"/>
            </a:pP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staying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at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home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.”</a:t>
            </a:r>
          </a:p>
          <a:p>
            <a:pPr marL="514350" indent="-514350">
              <a:buAutoNum type="arabicParenR"/>
            </a:pP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t</a:t>
            </a: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hat we stayed at home.”</a:t>
            </a:r>
          </a:p>
          <a:p>
            <a:pPr marL="514350" indent="-514350">
              <a:buFontTx/>
              <a:buAutoNum type="arabicParenR"/>
            </a:pP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t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o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stay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at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home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.”</a:t>
            </a:r>
          </a:p>
          <a:p>
            <a:pPr marL="514350" indent="-514350">
              <a:buFontTx/>
              <a:buAutoNum type="arabicParenR"/>
            </a:pP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t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hat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we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should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stay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at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home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.” </a:t>
            </a:r>
          </a:p>
          <a:p>
            <a:pPr marL="514350" indent="-514350">
              <a:buFontTx/>
              <a:buAutoNum type="arabicParenR"/>
            </a:pP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stay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at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0000FF"/>
                </a:solidFill>
                <a:latin typeface="Britannic Bold" pitchFamily="34" charset="0"/>
              </a:rPr>
              <a:t>home</a:t>
            </a:r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.”</a:t>
            </a:r>
            <a:endParaRPr lang="pt-PT" sz="2800" dirty="0">
              <a:solidFill>
                <a:srgbClr val="0000FF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  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1680" y="260648"/>
            <a:ext cx="652423" cy="76505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latin typeface="Cooper Black" pitchFamily="18" charset="0"/>
              </a:rPr>
              <a:t>PRESENT SIMPLE </a:t>
            </a:r>
          </a:p>
          <a:p>
            <a:pPr algn="ctr"/>
            <a:r>
              <a:rPr lang="pt-PT" sz="2800" dirty="0" err="1" smtClean="0">
                <a:latin typeface="Cooper Black" pitchFamily="18" charset="0"/>
              </a:rPr>
              <a:t>vs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smtClean="0">
                <a:latin typeface="Cooper Black" pitchFamily="18" charset="0"/>
              </a:rPr>
              <a:t>PRESENT </a:t>
            </a:r>
            <a:r>
              <a:rPr lang="pt-PT" sz="2800" dirty="0" smtClean="0">
                <a:latin typeface="Cooper Black" pitchFamily="18" charset="0"/>
              </a:rPr>
              <a:t>CONTINUOUS</a:t>
            </a:r>
            <a:endParaRPr lang="pt-PT" sz="2800" dirty="0">
              <a:latin typeface="Cooper Black" pitchFamily="18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err="1" smtClean="0">
                <a:effectLst/>
                <a:latin typeface="Britannic Bold" pitchFamily="34" charset="0"/>
              </a:rPr>
              <a:t>am</a:t>
            </a:r>
            <a:r>
              <a:rPr lang="pt-PT" sz="4400" dirty="0" smtClean="0">
                <a:effectLst/>
                <a:latin typeface="Britannic Bold" pitchFamily="34" charset="0"/>
              </a:rPr>
              <a:t> </a:t>
            </a:r>
            <a:r>
              <a:rPr lang="pt-PT" sz="4400" dirty="0" err="1" smtClean="0">
                <a:effectLst/>
                <a:latin typeface="Britannic Bold" pitchFamily="34" charset="0"/>
              </a:rPr>
              <a:t>working</a:t>
            </a:r>
            <a:r>
              <a:rPr lang="pt-PT" sz="4400" dirty="0" smtClean="0">
                <a:effectLst/>
                <a:latin typeface="Britannic Bold" pitchFamily="34" charset="0"/>
              </a:rPr>
              <a:t> / </a:t>
            </a:r>
            <a:r>
              <a:rPr lang="pt-PT" sz="4400" dirty="0" err="1" smtClean="0">
                <a:effectLst/>
                <a:latin typeface="Britannic Bold" pitchFamily="34" charset="0"/>
              </a:rPr>
              <a:t>don’t</a:t>
            </a:r>
            <a:r>
              <a:rPr lang="pt-PT" sz="4400" dirty="0" smtClean="0">
                <a:effectLst/>
                <a:latin typeface="Britannic Bold" pitchFamily="34" charset="0"/>
              </a:rPr>
              <a:t> </a:t>
            </a:r>
            <a:r>
              <a:rPr lang="pt-PT" sz="4400" dirty="0" err="1" smtClean="0">
                <a:effectLst/>
                <a:latin typeface="Britannic Bold" pitchFamily="34" charset="0"/>
              </a:rPr>
              <a:t>interrupt</a:t>
            </a:r>
            <a:endParaRPr lang="pt-PT" sz="5400" dirty="0">
              <a:effectLst/>
              <a:latin typeface="Britannic Bold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827584" y="1844824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I … (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work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),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so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please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… (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not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interrupt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) 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me.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539552" y="3814008"/>
            <a:ext cx="67687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PRESENT CONTINUOUS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am</a:t>
            </a:r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is</a:t>
            </a:r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/are </a:t>
            </a:r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+ </a:t>
            </a:r>
            <a:r>
              <a:rPr lang="pt-PT" sz="2400" dirty="0" err="1" smtClean="0">
                <a:solidFill>
                  <a:srgbClr val="FF0000"/>
                </a:solidFill>
                <a:latin typeface="Britannic Bold" pitchFamily="34" charset="0"/>
              </a:rPr>
              <a:t>ing</a:t>
            </a:r>
            <a:r>
              <a:rPr lang="pt-PT" sz="24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dirty="0" smtClean="0">
                <a:latin typeface="Britannic Bold" pitchFamily="34" charset="0"/>
              </a:rPr>
              <a:t> </a:t>
            </a:r>
            <a:r>
              <a:rPr lang="pt-PT" dirty="0" smtClean="0">
                <a:latin typeface="Britannic Bold" pitchFamily="34" charset="0"/>
              </a:rPr>
              <a:t>for </a:t>
            </a:r>
            <a:r>
              <a:rPr lang="pt-PT" dirty="0" err="1" smtClean="0">
                <a:latin typeface="Britannic Bold" pitchFamily="34" charset="0"/>
              </a:rPr>
              <a:t>temporary</a:t>
            </a:r>
            <a:r>
              <a:rPr lang="pt-PT" dirty="0" smtClean="0">
                <a:latin typeface="Britannic Bold" pitchFamily="34" charset="0"/>
              </a:rPr>
              <a:t> </a:t>
            </a:r>
            <a:r>
              <a:rPr lang="pt-PT" dirty="0" err="1" smtClean="0">
                <a:latin typeface="Britannic Bold" pitchFamily="34" charset="0"/>
              </a:rPr>
              <a:t>situations</a:t>
            </a:r>
            <a:r>
              <a:rPr lang="pt-PT" dirty="0" smtClean="0">
                <a:latin typeface="Britannic Bold" pitchFamily="34" charset="0"/>
              </a:rPr>
              <a:t>, </a:t>
            </a:r>
            <a:r>
              <a:rPr lang="pt-PT" dirty="0" err="1" smtClean="0">
                <a:latin typeface="Britannic Bold" pitchFamily="34" charset="0"/>
              </a:rPr>
              <a:t>actions</a:t>
            </a:r>
            <a:r>
              <a:rPr lang="pt-PT" dirty="0" smtClean="0">
                <a:latin typeface="Britannic Bold" pitchFamily="34" charset="0"/>
              </a:rPr>
              <a:t> happening </a:t>
            </a:r>
            <a:r>
              <a:rPr lang="pt-PT" dirty="0" err="1" smtClean="0">
                <a:latin typeface="Britannic Bold" pitchFamily="34" charset="0"/>
              </a:rPr>
              <a:t>now</a:t>
            </a:r>
            <a:r>
              <a:rPr lang="pt-PT" dirty="0" smtClean="0">
                <a:latin typeface="Britannic Bold" pitchFamily="34" charset="0"/>
              </a:rPr>
              <a:t>, future </a:t>
            </a:r>
            <a:r>
              <a:rPr lang="pt-PT" dirty="0" err="1" smtClean="0">
                <a:latin typeface="Britannic Bold" pitchFamily="34" charset="0"/>
              </a:rPr>
              <a:t>plans</a:t>
            </a:r>
            <a:r>
              <a:rPr lang="pt-PT" dirty="0" smtClean="0">
                <a:latin typeface="Britannic Bold" pitchFamily="34" charset="0"/>
              </a:rPr>
              <a:t>… 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PRESENT 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SIMPLE </a:t>
            </a:r>
            <a:r>
              <a:rPr lang="pt-PT" dirty="0" smtClean="0">
                <a:latin typeface="Britannic Bold" pitchFamily="34" charset="0"/>
              </a:rPr>
              <a:t>for </a:t>
            </a:r>
            <a:r>
              <a:rPr lang="pt-PT" dirty="0" smtClean="0">
                <a:latin typeface="Britannic Bold" pitchFamily="34" charset="0"/>
              </a:rPr>
              <a:t>general </a:t>
            </a:r>
            <a:r>
              <a:rPr lang="pt-PT" dirty="0" err="1" smtClean="0">
                <a:latin typeface="Britannic Bold" pitchFamily="34" charset="0"/>
              </a:rPr>
              <a:t>truths</a:t>
            </a:r>
            <a:r>
              <a:rPr lang="pt-PT" dirty="0" smtClean="0">
                <a:latin typeface="Britannic Bold" pitchFamily="34" charset="0"/>
              </a:rPr>
              <a:t> /</a:t>
            </a:r>
            <a:r>
              <a:rPr lang="pt-PT" dirty="0" err="1" smtClean="0">
                <a:latin typeface="Britannic Bold" pitchFamily="34" charset="0"/>
              </a:rPr>
              <a:t>statements</a:t>
            </a:r>
            <a:r>
              <a:rPr lang="pt-PT" dirty="0" smtClean="0">
                <a:latin typeface="Britannic Bold" pitchFamily="34" charset="0"/>
              </a:rPr>
              <a:t>, </a:t>
            </a:r>
            <a:r>
              <a:rPr lang="pt-PT" dirty="0" err="1" smtClean="0">
                <a:latin typeface="Britannic Bold" pitchFamily="34" charset="0"/>
              </a:rPr>
              <a:t>permanent</a:t>
            </a:r>
            <a:r>
              <a:rPr lang="pt-PT" dirty="0" smtClean="0">
                <a:latin typeface="Britannic Bold" pitchFamily="34" charset="0"/>
              </a:rPr>
              <a:t> </a:t>
            </a:r>
            <a:r>
              <a:rPr lang="pt-PT" dirty="0" err="1" smtClean="0">
                <a:latin typeface="Britannic Bold" pitchFamily="34" charset="0"/>
              </a:rPr>
              <a:t>situations</a:t>
            </a:r>
            <a:r>
              <a:rPr lang="pt-PT" dirty="0" smtClean="0">
                <a:latin typeface="Britannic Bold" pitchFamily="34" charset="0"/>
              </a:rPr>
              <a:t>, </a:t>
            </a:r>
            <a:r>
              <a:rPr lang="pt-PT" dirty="0" err="1" smtClean="0">
                <a:latin typeface="Britannic Bold" pitchFamily="34" charset="0"/>
              </a:rPr>
              <a:t>routines</a:t>
            </a:r>
            <a:r>
              <a:rPr lang="pt-PT" dirty="0" smtClean="0">
                <a:latin typeface="Britannic Bold" pitchFamily="34" charset="0"/>
              </a:rPr>
              <a:t>, </a:t>
            </a:r>
            <a:r>
              <a:rPr lang="pt-PT" dirty="0" err="1" smtClean="0">
                <a:latin typeface="Britannic Bold" pitchFamily="34" charset="0"/>
              </a:rPr>
              <a:t>timetables</a:t>
            </a:r>
            <a:r>
              <a:rPr lang="pt-PT" dirty="0" smtClean="0">
                <a:latin typeface="Britannic Bold" pitchFamily="34" charset="0"/>
              </a:rPr>
              <a:t>…</a:t>
            </a:r>
            <a:endParaRPr lang="pt-P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7" name="Imagem 6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0" name="CaixaDeTexto 9"/>
          <p:cNvSpPr txBox="1"/>
          <p:nvPr/>
        </p:nvSpPr>
        <p:spPr>
          <a:xfrm>
            <a:off x="2771800" y="45750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Rephrase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2" name="Rectângulo arredondado 11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Britannic Bold" pitchFamily="34" charset="0"/>
              </a:rPr>
              <a:t>…</a:t>
            </a:r>
            <a:r>
              <a:rPr lang="pt-PT" sz="3600" dirty="0" err="1" smtClean="0">
                <a:latin typeface="Britannic Bold" pitchFamily="34" charset="0"/>
              </a:rPr>
              <a:t>if</a:t>
            </a:r>
            <a:r>
              <a:rPr lang="pt-PT" sz="3600" dirty="0" smtClean="0">
                <a:latin typeface="Britannic Bold" pitchFamily="34" charset="0"/>
              </a:rPr>
              <a:t> </a:t>
            </a:r>
            <a:r>
              <a:rPr lang="pt-PT" sz="3600" dirty="0" err="1" smtClean="0">
                <a:latin typeface="Britannic Bold" pitchFamily="34" charset="0"/>
              </a:rPr>
              <a:t>she</a:t>
            </a:r>
            <a:r>
              <a:rPr lang="pt-PT" sz="3600" dirty="0" smtClean="0"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FF0000"/>
                </a:solidFill>
                <a:latin typeface="Britannic Bold" pitchFamily="34" charset="0"/>
              </a:rPr>
              <a:t>knew</a:t>
            </a:r>
            <a:r>
              <a:rPr lang="pt-PT" sz="3600" dirty="0" smtClean="0">
                <a:latin typeface="Britannic Bold" pitchFamily="34" charset="0"/>
              </a:rPr>
              <a:t> </a:t>
            </a:r>
            <a:r>
              <a:rPr lang="pt-PT" sz="3600" dirty="0" err="1" smtClean="0">
                <a:latin typeface="Britannic Bold" pitchFamily="34" charset="0"/>
              </a:rPr>
              <a:t>where</a:t>
            </a:r>
            <a:r>
              <a:rPr lang="pt-PT" sz="3600" dirty="0" smtClean="0">
                <a:latin typeface="Britannic Bold" pitchFamily="34" charset="0"/>
              </a:rPr>
              <a:t> </a:t>
            </a:r>
            <a:r>
              <a:rPr lang="pt-PT" sz="3600" dirty="0" err="1" smtClean="0">
                <a:latin typeface="Britannic Bold" pitchFamily="34" charset="0"/>
              </a:rPr>
              <a:t>he</a:t>
            </a:r>
            <a:r>
              <a:rPr lang="pt-PT" sz="3600" dirty="0" smtClean="0"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FF0000"/>
                </a:solidFill>
                <a:latin typeface="Britannic Bold" pitchFamily="34" charset="0"/>
              </a:rPr>
              <a:t>had</a:t>
            </a:r>
            <a:r>
              <a:rPr lang="pt-PT" sz="3600" dirty="0" smtClean="0">
                <a:solidFill>
                  <a:srgbClr val="FF0000"/>
                </a:solidFill>
                <a:latin typeface="Britannic Bold" pitchFamily="34" charset="0"/>
              </a:rPr>
              <a:t> gone</a:t>
            </a:r>
            <a:r>
              <a:rPr lang="pt-PT" sz="3600" dirty="0" smtClean="0">
                <a:latin typeface="Britannic Bold" pitchFamily="34" charset="0"/>
              </a:rPr>
              <a:t>.</a:t>
            </a:r>
            <a:endParaRPr lang="pt-PT" sz="4000" dirty="0">
              <a:effectLst/>
              <a:latin typeface="Britannic Bold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67544" y="1484784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Do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you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know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where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went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? </a:t>
            </a:r>
          </a:p>
          <a:p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I </a:t>
            </a:r>
            <a:r>
              <a:rPr lang="pt-PT" sz="4800" i="1" dirty="0" err="1" smtClean="0">
                <a:solidFill>
                  <a:srgbClr val="0000FF"/>
                </a:solidFill>
                <a:latin typeface="Britannic Bold" pitchFamily="34" charset="0"/>
              </a:rPr>
              <a:t>asked</a:t>
            </a:r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 Jane …</a:t>
            </a:r>
            <a:endParaRPr lang="pt-PT" sz="4800" i="1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395536" y="3717032"/>
            <a:ext cx="69127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REPORTING QUESTIONS</a:t>
            </a:r>
            <a:endParaRPr lang="pt-PT" sz="2800" dirty="0" smtClean="0">
              <a:latin typeface="Britannic Bold" pitchFamily="34" charset="0"/>
            </a:endParaRPr>
          </a:p>
          <a:p>
            <a:pPr algn="just"/>
            <a:r>
              <a:rPr lang="pt-PT" sz="2000" dirty="0" smtClean="0">
                <a:latin typeface="Calibri"/>
              </a:rPr>
              <a:t>●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word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order</a:t>
            </a:r>
            <a:r>
              <a:rPr lang="pt-PT" sz="2000" dirty="0" smtClean="0">
                <a:latin typeface="Britannic Bold" pitchFamily="34" charset="0"/>
              </a:rPr>
              <a:t>: </a:t>
            </a:r>
            <a:r>
              <a:rPr lang="en-US" sz="2000" dirty="0" smtClean="0">
                <a:latin typeface="Britannic Bold" pitchFamily="34" charset="0"/>
              </a:rPr>
              <a:t>reporting verb + </a:t>
            </a:r>
            <a:r>
              <a:rPr lang="en-US" sz="2000" dirty="0" smtClean="0">
                <a:latin typeface="Britannic Bold" pitchFamily="34" charset="0"/>
              </a:rPr>
              <a:t>if/question-word </a:t>
            </a:r>
            <a:r>
              <a:rPr lang="en-US" sz="2000" dirty="0" smtClean="0">
                <a:latin typeface="Britannic Bold" pitchFamily="34" charset="0"/>
              </a:rPr>
              <a:t>+ subject + </a:t>
            </a:r>
            <a:r>
              <a:rPr lang="en-US" sz="2000" dirty="0" smtClean="0">
                <a:latin typeface="Britannic Bold" pitchFamily="34" charset="0"/>
              </a:rPr>
              <a:t>verb (since it’s no longer a question we don’t use </a:t>
            </a:r>
            <a:r>
              <a:rPr lang="en-US" sz="2000" i="1" dirty="0" smtClean="0">
                <a:solidFill>
                  <a:srgbClr val="FF0000"/>
                </a:solidFill>
                <a:latin typeface="Britannic Bold" pitchFamily="34" charset="0"/>
              </a:rPr>
              <a:t>do</a:t>
            </a:r>
            <a:r>
              <a:rPr lang="en-US" sz="2000" dirty="0" smtClean="0">
                <a:latin typeface="Britannic Bold" pitchFamily="34" charset="0"/>
              </a:rPr>
              <a:t>)</a:t>
            </a:r>
            <a:endParaRPr lang="en-US" sz="2000" dirty="0" smtClean="0">
              <a:latin typeface="Britannic Bold" pitchFamily="34" charset="0"/>
            </a:endParaRPr>
          </a:p>
          <a:p>
            <a:pPr algn="just"/>
            <a:r>
              <a:rPr lang="en-US" sz="2000" dirty="0" smtClean="0">
                <a:latin typeface="Britannic Bold" pitchFamily="34" charset="0"/>
              </a:rPr>
              <a:t>● </a:t>
            </a:r>
            <a:r>
              <a:rPr lang="en-GB" sz="2000" dirty="0" smtClean="0">
                <a:latin typeface="Britannic Bold" pitchFamily="34" charset="0"/>
              </a:rPr>
              <a:t>When reporting someone’s words we usually move one tense further into the </a:t>
            </a:r>
            <a:r>
              <a:rPr lang="en-GB" sz="2000" dirty="0" smtClean="0">
                <a:solidFill>
                  <a:srgbClr val="FF0000"/>
                </a:solidFill>
                <a:latin typeface="Britannic Bold" pitchFamily="34" charset="0"/>
              </a:rPr>
              <a:t>past</a:t>
            </a:r>
            <a:r>
              <a:rPr lang="en-GB" sz="2000" b="1" dirty="0" smtClean="0">
                <a:solidFill>
                  <a:srgbClr val="FF0000"/>
                </a:solidFill>
                <a:latin typeface="Britannic Bold" pitchFamily="34" charset="0"/>
              </a:rPr>
              <a:t>.</a:t>
            </a:r>
            <a:r>
              <a:rPr lang="en-GB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endParaRPr lang="pt-PT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atin typeface="Britannic Bold" pitchFamily="34" charset="0"/>
              </a:rPr>
              <a:t>… </a:t>
            </a:r>
            <a:r>
              <a:rPr lang="pt-PT" sz="4400" dirty="0" smtClean="0">
                <a:solidFill>
                  <a:srgbClr val="FF0000"/>
                </a:solidFill>
                <a:latin typeface="Britannic Bold" pitchFamily="34" charset="0"/>
              </a:rPr>
              <a:t>to </a:t>
            </a:r>
            <a:r>
              <a:rPr lang="pt-PT" sz="4400" dirty="0" err="1" smtClean="0">
                <a:solidFill>
                  <a:srgbClr val="FF0000"/>
                </a:solidFill>
                <a:latin typeface="Britannic Bold" pitchFamily="34" charset="0"/>
              </a:rPr>
              <a:t>call</a:t>
            </a:r>
            <a:r>
              <a:rPr lang="pt-PT" sz="44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4400" dirty="0" smtClean="0">
                <a:latin typeface="Britannic Bold" pitchFamily="34" charset="0"/>
              </a:rPr>
              <a:t>me a </a:t>
            </a:r>
            <a:r>
              <a:rPr lang="pt-PT" sz="4400" dirty="0" err="1" smtClean="0">
                <a:latin typeface="Britannic Bold" pitchFamily="34" charset="0"/>
              </a:rPr>
              <a:t>taxi</a:t>
            </a:r>
            <a:r>
              <a:rPr lang="pt-PT" sz="4400" dirty="0" smtClean="0">
                <a:latin typeface="Britannic Bold" pitchFamily="34" charset="0"/>
              </a:rPr>
              <a:t>.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771800" y="45750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Report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1547664" y="1484784"/>
            <a:ext cx="66967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Shall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I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call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you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a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taxi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? </a:t>
            </a:r>
          </a:p>
          <a:p>
            <a:r>
              <a:rPr lang="pt-PT" sz="4800" i="1" dirty="0" err="1" smtClean="0">
                <a:solidFill>
                  <a:srgbClr val="0000FF"/>
                </a:solidFill>
                <a:latin typeface="Britannic Bold" pitchFamily="34" charset="0"/>
              </a:rPr>
              <a:t>She</a:t>
            </a:r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i="1" dirty="0" err="1" smtClean="0">
                <a:solidFill>
                  <a:srgbClr val="0000FF"/>
                </a:solidFill>
                <a:latin typeface="Britannic Bold" pitchFamily="34" charset="0"/>
              </a:rPr>
              <a:t>offered</a:t>
            </a:r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 …</a:t>
            </a:r>
            <a:endParaRPr lang="pt-PT" sz="4800" i="1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9" name="Rectângulo arredondado 18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395536" y="3762906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200" dirty="0" smtClean="0">
                <a:solidFill>
                  <a:srgbClr val="0000FF"/>
                </a:solidFill>
                <a:latin typeface="Britannic Bold" pitchFamily="34" charset="0"/>
              </a:rPr>
              <a:t>Promises, orders, offers, </a:t>
            </a:r>
            <a:r>
              <a:rPr lang="en-GB" sz="3200" dirty="0" smtClean="0">
                <a:solidFill>
                  <a:srgbClr val="0000FF"/>
                </a:solidFill>
                <a:latin typeface="Britannic Bold" pitchFamily="34" charset="0"/>
              </a:rPr>
              <a:t>requests</a:t>
            </a:r>
            <a:r>
              <a:rPr lang="en-GB" sz="3200" dirty="0" smtClean="0">
                <a:latin typeface="Britannic Bold" pitchFamily="34" charset="0"/>
              </a:rPr>
              <a:t> </a:t>
            </a:r>
            <a:r>
              <a:rPr lang="en-GB" sz="2800" dirty="0" smtClean="0">
                <a:latin typeface="Britannic Bold" pitchFamily="34" charset="0"/>
              </a:rPr>
              <a:t>... are often reported using </a:t>
            </a:r>
            <a:r>
              <a:rPr lang="en-GB" sz="2800" dirty="0" smtClean="0">
                <a:solidFill>
                  <a:srgbClr val="FF0000"/>
                </a:solidFill>
                <a:latin typeface="Britannic Bold" pitchFamily="34" charset="0"/>
              </a:rPr>
              <a:t>to </a:t>
            </a:r>
            <a:r>
              <a:rPr lang="en-GB" sz="2800" dirty="0" smtClean="0">
                <a:solidFill>
                  <a:srgbClr val="FF0000"/>
                </a:solidFill>
                <a:latin typeface="Britannic Bold" pitchFamily="34" charset="0"/>
              </a:rPr>
              <a:t>infinitive (with verbs like </a:t>
            </a:r>
            <a:r>
              <a:rPr lang="en-GB" sz="2000" b="1" i="1" dirty="0" smtClean="0"/>
              <a:t>agree, </a:t>
            </a:r>
            <a:r>
              <a:rPr lang="en-GB" sz="2000" b="1" i="1" dirty="0" smtClean="0"/>
              <a:t>ask, beg, decide, demand, invite, offer, order, promise, refuse, remind, tell, threaten, warn</a:t>
            </a:r>
            <a:r>
              <a:rPr lang="en-GB" sz="2000" b="1" i="1" dirty="0" smtClean="0"/>
              <a:t>...)</a:t>
            </a:r>
            <a:endParaRPr lang="pt-PT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17" name="Rectângulo arredondado 16"/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260648"/>
            <a:ext cx="652423" cy="765058"/>
          </a:xfrm>
          <a:prstGeom prst="rect">
            <a:avLst/>
          </a:prstGeom>
        </p:spPr>
      </p:pic>
      <p:grpSp>
        <p:nvGrpSpPr>
          <p:cNvPr id="12" name="Grupo 11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3" name="Imagem 12" descr="1ck1gif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4" name="CaixaDeTexto 13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5" name="Rectângulo arredondado 14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err="1" smtClean="0">
                <a:latin typeface="Britannic Bold" pitchFamily="34" charset="0"/>
              </a:rPr>
              <a:t>has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been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living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483768" y="457508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ooper Black" pitchFamily="18" charset="0"/>
              </a:rPr>
              <a:t>Complete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with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PRESENT PERFECT CONTINUOUS.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827584" y="1916832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Cindy … (live)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here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since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last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November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22" name="Rectângulo arredondado 21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539552" y="3789040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FORM: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has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been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ing</a:t>
            </a:r>
            <a:endParaRPr lang="pt-PT" sz="32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 algn="just"/>
            <a:r>
              <a:rPr lang="pt-PT" sz="2000" dirty="0" smtClean="0">
                <a:latin typeface="Britannic Bold" pitchFamily="34" charset="0"/>
              </a:rPr>
              <a:t>For </a:t>
            </a:r>
            <a:r>
              <a:rPr lang="pt-PT" sz="2000" dirty="0" err="1" smtClean="0">
                <a:latin typeface="Britannic Bold" pitchFamily="34" charset="0"/>
              </a:rPr>
              <a:t>actions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that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started</a:t>
            </a:r>
            <a:r>
              <a:rPr lang="pt-PT" sz="2000" dirty="0" smtClean="0">
                <a:latin typeface="Britannic Bold" pitchFamily="34" charset="0"/>
              </a:rPr>
              <a:t> in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past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and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have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continued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up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till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now</a:t>
            </a:r>
            <a:r>
              <a:rPr lang="pt-PT" sz="2000" dirty="0" smtClean="0">
                <a:latin typeface="Britannic Bold" pitchFamily="34" charset="0"/>
              </a:rPr>
              <a:t> (stresses “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how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long</a:t>
            </a:r>
            <a:r>
              <a:rPr lang="pt-PT" sz="2000" dirty="0" smtClean="0">
                <a:latin typeface="Britannic Bold" pitchFamily="34" charset="0"/>
              </a:rPr>
              <a:t>”) </a:t>
            </a:r>
            <a:r>
              <a:rPr lang="pt-PT" sz="2000" dirty="0" err="1" smtClean="0">
                <a:latin typeface="Britannic Bold" pitchFamily="34" charset="0"/>
              </a:rPr>
              <a:t>or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have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just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finished</a:t>
            </a:r>
            <a:r>
              <a:rPr lang="pt-PT" sz="2000" dirty="0" smtClean="0">
                <a:latin typeface="Britannic Bold" pitchFamily="34" charset="0"/>
              </a:rPr>
              <a:t> (stresses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result</a:t>
            </a:r>
            <a:r>
              <a:rPr lang="pt-PT" sz="2000" dirty="0" smtClean="0">
                <a:latin typeface="Britannic Bold" pitchFamily="34" charset="0"/>
              </a:rPr>
              <a:t> - </a:t>
            </a:r>
            <a:r>
              <a:rPr lang="pt-PT" sz="2000" i="1" dirty="0" err="1" smtClean="0">
                <a:latin typeface="Britannic Bold" pitchFamily="34" charset="0"/>
              </a:rPr>
              <a:t>He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has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been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running</a:t>
            </a:r>
            <a:r>
              <a:rPr lang="pt-PT" sz="2000" i="1" dirty="0" smtClean="0">
                <a:latin typeface="Britannic Bold" pitchFamily="34" charset="0"/>
              </a:rPr>
              <a:t> (</a:t>
            </a:r>
            <a:r>
              <a:rPr lang="pt-PT" sz="2000" i="1" dirty="0" err="1" smtClean="0">
                <a:latin typeface="Britannic Bold" pitchFamily="34" charset="0"/>
              </a:rPr>
              <a:t>he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is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all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sweaty</a:t>
            </a:r>
            <a:r>
              <a:rPr lang="pt-PT" sz="2000" i="1" dirty="0" smtClean="0">
                <a:latin typeface="Britannic Bold" pitchFamily="34" charset="0"/>
              </a:rPr>
              <a:t>)</a:t>
            </a:r>
            <a:endParaRPr lang="pt-PT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sp>
        <p:nvSpPr>
          <p:cNvPr id="8" name="Rectângulo arredondado 7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err="1" smtClean="0">
                <a:latin typeface="Britannic Bold" pitchFamily="34" charset="0"/>
              </a:rPr>
              <a:t>b</a:t>
            </a:r>
            <a:r>
              <a:rPr lang="pt-PT" sz="4400" dirty="0" err="1" smtClean="0">
                <a:latin typeface="Britannic Bold" pitchFamily="34" charset="0"/>
              </a:rPr>
              <a:t>etter</a:t>
            </a:r>
            <a:r>
              <a:rPr lang="pt-PT" sz="4400" dirty="0" smtClean="0">
                <a:latin typeface="Britannic Bold" pitchFamily="34" charset="0"/>
              </a:rPr>
              <a:t> / more </a:t>
            </a:r>
            <a:r>
              <a:rPr lang="pt-PT" sz="4400" dirty="0" err="1" smtClean="0">
                <a:latin typeface="Britannic Bold" pitchFamily="34" charset="0"/>
              </a:rPr>
              <a:t>confident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5" name="CaixaDeTexto 14"/>
          <p:cNvSpPr txBox="1"/>
          <p:nvPr/>
        </p:nvSpPr>
        <p:spPr>
          <a:xfrm>
            <a:off x="2555776" y="457508"/>
            <a:ext cx="626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Change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words</a:t>
            </a:r>
            <a:r>
              <a:rPr lang="pt-PT" sz="2800" dirty="0" smtClean="0">
                <a:latin typeface="Cooper Black" pitchFamily="18" charset="0"/>
              </a:rPr>
              <a:t> in </a:t>
            </a:r>
            <a:r>
              <a:rPr lang="pt-PT" sz="2800" dirty="0" err="1" smtClean="0">
                <a:latin typeface="Cooper Black" pitchFamily="18" charset="0"/>
              </a:rPr>
              <a:t>brackets</a:t>
            </a:r>
            <a:r>
              <a:rPr lang="pt-PT" sz="2800" dirty="0" smtClean="0">
                <a:latin typeface="Cooper Black" pitchFamily="18" charset="0"/>
              </a:rPr>
              <a:t> to complete </a:t>
            </a:r>
            <a:r>
              <a:rPr lang="pt-PT" sz="2800" dirty="0" err="1" smtClean="0">
                <a:latin typeface="Cooper Black" pitchFamily="18" charset="0"/>
              </a:rPr>
              <a:t>each</a:t>
            </a:r>
            <a:r>
              <a:rPr lang="pt-PT" sz="2800" dirty="0" smtClean="0">
                <a:latin typeface="Cooper Black" pitchFamily="18" charset="0"/>
              </a:rPr>
              <a:t> gap </a:t>
            </a:r>
            <a:r>
              <a:rPr lang="pt-PT" sz="2800" dirty="0" err="1" smtClean="0">
                <a:latin typeface="Cooper Black" pitchFamily="18" charset="0"/>
              </a:rPr>
              <a:t>meaningfully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827584" y="1628800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… (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good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)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does,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… (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confident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)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feels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539552" y="3789040"/>
            <a:ext cx="67687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the + 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comparative </a:t>
            </a: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(S + verb), 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the + 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comparative </a:t>
            </a: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(S + verb)</a:t>
            </a:r>
            <a:endParaRPr lang="pt-PT" sz="2800" dirty="0" smtClean="0">
              <a:solidFill>
                <a:srgbClr val="0000FF"/>
              </a:solidFill>
              <a:latin typeface="Britannic Bold" pitchFamily="34" charset="0"/>
            </a:endParaRPr>
          </a:p>
          <a:p>
            <a:r>
              <a:rPr lang="en-US" sz="2400" dirty="0" smtClean="0">
                <a:latin typeface="Britannic Bold" pitchFamily="34" charset="0"/>
              </a:rPr>
              <a:t>●used </a:t>
            </a:r>
            <a:r>
              <a:rPr lang="en-US" sz="2400" dirty="0" smtClean="0">
                <a:latin typeface="Britannic Bold" pitchFamily="34" charset="0"/>
              </a:rPr>
              <a:t>to show that two things change together or that one thing depends on the other.</a:t>
            </a:r>
            <a:r>
              <a:rPr lang="en-US" sz="2800" dirty="0" smtClean="0">
                <a:latin typeface="Britannic Bold" pitchFamily="34" charset="0"/>
              </a:rPr>
              <a:t>  </a:t>
            </a:r>
            <a:endParaRPr lang="pt-PT" sz="2800" dirty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solidFill>
                  <a:srgbClr val="FF0000"/>
                </a:solidFill>
                <a:latin typeface="Britannic Bold" pitchFamily="34" charset="0"/>
              </a:rPr>
              <a:t>Can</a:t>
            </a:r>
            <a:r>
              <a:rPr lang="pt-PT" sz="4400" dirty="0" smtClean="0">
                <a:latin typeface="Britannic Bold" pitchFamily="34" charset="0"/>
              </a:rPr>
              <a:t>/</a:t>
            </a:r>
            <a:r>
              <a:rPr lang="pt-PT" sz="4400" dirty="0" err="1" smtClean="0">
                <a:solidFill>
                  <a:srgbClr val="FF0000"/>
                </a:solidFill>
                <a:latin typeface="Britannic Bold" pitchFamily="34" charset="0"/>
              </a:rPr>
              <a:t>may</a:t>
            </a:r>
            <a:r>
              <a:rPr lang="pt-PT" sz="4400" dirty="0" smtClean="0">
                <a:latin typeface="Britannic Bold" pitchFamily="34" charset="0"/>
              </a:rPr>
              <a:t> I take </a:t>
            </a:r>
            <a:r>
              <a:rPr lang="pt-PT" sz="4400" dirty="0" err="1" smtClean="0">
                <a:latin typeface="Britannic Bold" pitchFamily="34" charset="0"/>
              </a:rPr>
              <a:t>the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day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off</a:t>
            </a:r>
            <a:r>
              <a:rPr lang="pt-PT" sz="4400" dirty="0" smtClean="0">
                <a:latin typeface="Britannic Bold" pitchFamily="34" charset="0"/>
              </a:rPr>
              <a:t>?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Rephrase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using</a:t>
            </a:r>
            <a:r>
              <a:rPr lang="pt-PT" sz="2800" dirty="0" smtClean="0">
                <a:latin typeface="Cooper Black" pitchFamily="18" charset="0"/>
              </a:rPr>
              <a:t> a </a:t>
            </a:r>
            <a:r>
              <a:rPr lang="pt-PT" sz="2800" dirty="0" err="1" smtClean="0">
                <a:latin typeface="Cooper Black" pitchFamily="18" charset="0"/>
              </a:rPr>
              <a:t>suitable</a:t>
            </a:r>
            <a:r>
              <a:rPr lang="pt-PT" sz="2800" dirty="0" smtClean="0">
                <a:latin typeface="Cooper Black" pitchFamily="18" charset="0"/>
              </a:rPr>
              <a:t> MODAL </a:t>
            </a:r>
            <a:r>
              <a:rPr lang="pt-PT" sz="2800" dirty="0" err="1" smtClean="0">
                <a:latin typeface="Cooper Black" pitchFamily="18" charset="0"/>
              </a:rPr>
              <a:t>verb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827584" y="1628800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Am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I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allowed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to take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day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off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?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9" name="Rectângulo arredondado 18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539552" y="3789040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dirty="0" smtClean="0">
                <a:solidFill>
                  <a:srgbClr val="FF0000"/>
                </a:solidFill>
                <a:latin typeface="Britannic Bold" pitchFamily="34" charset="0"/>
              </a:rPr>
              <a:t>CAN/MAY </a:t>
            </a:r>
            <a:r>
              <a:rPr lang="en-US" sz="2400" dirty="0" smtClean="0">
                <a:latin typeface="Britannic Bold" pitchFamily="34" charset="0"/>
              </a:rPr>
              <a:t>Modal </a:t>
            </a:r>
            <a:r>
              <a:rPr lang="en-US" sz="2400" dirty="0" smtClean="0">
                <a:latin typeface="Britannic Bold" pitchFamily="34" charset="0"/>
              </a:rPr>
              <a:t>verbs are auxiliary verbs with a great variety of communicative </a:t>
            </a:r>
            <a:r>
              <a:rPr lang="en-US" sz="2400" dirty="0" smtClean="0">
                <a:latin typeface="Britannic Bold" pitchFamily="34" charset="0"/>
              </a:rPr>
              <a:t>functions</a:t>
            </a:r>
            <a:r>
              <a:rPr lang="en-US" sz="2400" dirty="0" smtClean="0">
                <a:latin typeface="Britannic Bold" pitchFamily="34" charset="0"/>
              </a:rPr>
              <a:t> </a:t>
            </a:r>
            <a:r>
              <a:rPr lang="en-US" sz="2400" dirty="0" smtClean="0">
                <a:latin typeface="Britannic Bold" pitchFamily="34" charset="0"/>
              </a:rPr>
              <a:t>- in this case we are asking for </a:t>
            </a:r>
            <a:r>
              <a:rPr lang="en-US" sz="2400" dirty="0" smtClean="0">
                <a:solidFill>
                  <a:srgbClr val="FF0000"/>
                </a:solidFill>
                <a:latin typeface="Britannic Bold" pitchFamily="34" charset="0"/>
              </a:rPr>
              <a:t>permission</a:t>
            </a:r>
            <a:r>
              <a:rPr lang="en-US" sz="2400" dirty="0" smtClean="0">
                <a:latin typeface="Britannic Bold" pitchFamily="34" charset="0"/>
              </a:rPr>
              <a:t>.</a:t>
            </a:r>
          </a:p>
          <a:p>
            <a:r>
              <a:rPr lang="en-US" sz="2400" dirty="0" smtClean="0">
                <a:latin typeface="Britannic Bold" pitchFamily="34" charset="0"/>
              </a:rPr>
              <a:t>● </a:t>
            </a:r>
            <a:r>
              <a:rPr lang="en-US" sz="2000" dirty="0" smtClean="0">
                <a:latin typeface="Britannic Bold" pitchFamily="34" charset="0"/>
              </a:rPr>
              <a:t>they are followed by the </a:t>
            </a:r>
            <a:r>
              <a:rPr lang="en-US" sz="2000" dirty="0" smtClean="0">
                <a:solidFill>
                  <a:srgbClr val="FF0000"/>
                </a:solidFill>
                <a:latin typeface="Britannic Bold" pitchFamily="34" charset="0"/>
              </a:rPr>
              <a:t>bare infinitive </a:t>
            </a:r>
            <a:r>
              <a:rPr lang="en-US" dirty="0" smtClean="0">
                <a:solidFill>
                  <a:srgbClr val="FF0000"/>
                </a:solidFill>
                <a:latin typeface="Britannic Bold" pitchFamily="34" charset="0"/>
              </a:rPr>
              <a:t>(except “ought to”)</a:t>
            </a:r>
            <a:endParaRPr lang="pt-PT" sz="2800" dirty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  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1680" y="260648"/>
            <a:ext cx="652423" cy="765058"/>
          </a:xfrm>
          <a:prstGeom prst="rect">
            <a:avLst/>
          </a:prstGeom>
        </p:spPr>
      </p:pic>
      <p:sp>
        <p:nvSpPr>
          <p:cNvPr id="10" name="Rectângulo arredondado 9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err="1" smtClean="0">
                <a:latin typeface="Britannic Bold" pitchFamily="34" charset="0"/>
              </a:rPr>
              <a:t>w</a:t>
            </a:r>
            <a:r>
              <a:rPr lang="pt-PT" sz="4400" dirty="0" err="1" smtClean="0">
                <a:effectLst/>
                <a:latin typeface="Britannic Bold" pitchFamily="34" charset="0"/>
              </a:rPr>
              <a:t>as</a:t>
            </a:r>
            <a:r>
              <a:rPr lang="pt-PT" sz="4400" dirty="0" smtClean="0">
                <a:effectLst/>
                <a:latin typeface="Britannic Bold" pitchFamily="34" charset="0"/>
              </a:rPr>
              <a:t> </a:t>
            </a:r>
            <a:r>
              <a:rPr lang="pt-PT" sz="4400" dirty="0" err="1" smtClean="0">
                <a:effectLst/>
                <a:latin typeface="Britannic Bold" pitchFamily="34" charset="0"/>
              </a:rPr>
              <a:t>having</a:t>
            </a:r>
            <a:r>
              <a:rPr lang="pt-PT" sz="4400" dirty="0" smtClean="0">
                <a:effectLst/>
                <a:latin typeface="Britannic Bold" pitchFamily="34" charset="0"/>
              </a:rPr>
              <a:t> / </a:t>
            </a:r>
            <a:r>
              <a:rPr lang="pt-PT" sz="4400" dirty="0" err="1" smtClean="0">
                <a:effectLst/>
                <a:latin typeface="Britannic Bold" pitchFamily="34" charset="0"/>
              </a:rPr>
              <a:t>rang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3" name="Imagem 12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4" name="CaixaDeTexto 13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827584" y="177281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I … (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have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)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dinner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when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phone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… (ring).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539552" y="3824461"/>
            <a:ext cx="676875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PAST CONTINUOUS: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was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were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ing</a:t>
            </a:r>
            <a:endParaRPr lang="pt-PT" sz="32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 algn="just"/>
            <a:r>
              <a:rPr lang="pt-PT" sz="2000" dirty="0" smtClean="0">
                <a:latin typeface="Britannic Bold" pitchFamily="34" charset="0"/>
              </a:rPr>
              <a:t>(for </a:t>
            </a:r>
            <a:r>
              <a:rPr lang="pt-PT" sz="2000" dirty="0" err="1" smtClean="0">
                <a:latin typeface="Britannic Bold" pitchFamily="34" charset="0"/>
              </a:rPr>
              <a:t>temporary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actions</a:t>
            </a:r>
            <a:r>
              <a:rPr lang="pt-PT" sz="2000" dirty="0" smtClean="0">
                <a:latin typeface="Britannic Bold" pitchFamily="34" charset="0"/>
              </a:rPr>
              <a:t> in </a:t>
            </a:r>
            <a:r>
              <a:rPr lang="pt-PT" sz="2000" dirty="0" err="1" smtClean="0">
                <a:latin typeface="Britannic Bold" pitchFamily="34" charset="0"/>
              </a:rPr>
              <a:t>progress</a:t>
            </a:r>
            <a:r>
              <a:rPr lang="pt-PT" sz="2000" dirty="0" smtClean="0">
                <a:latin typeface="Britannic Bold" pitchFamily="34" charset="0"/>
              </a:rPr>
              <a:t> in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past</a:t>
            </a:r>
            <a:r>
              <a:rPr lang="pt-PT" sz="2000" dirty="0" smtClean="0">
                <a:latin typeface="Britannic Bold" pitchFamily="34" charset="0"/>
              </a:rPr>
              <a:t>)</a:t>
            </a:r>
          </a:p>
          <a:p>
            <a:pPr algn="just"/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PAST SIMPLE: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arrived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(regular) /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left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(irregular)</a:t>
            </a:r>
          </a:p>
          <a:p>
            <a:pPr algn="just"/>
            <a:r>
              <a:rPr lang="pt-PT" sz="2000" dirty="0" smtClean="0">
                <a:latin typeface="Britannic Bold" pitchFamily="34" charset="0"/>
              </a:rPr>
              <a:t>(for </a:t>
            </a:r>
            <a:r>
              <a:rPr lang="pt-PT" sz="2000" dirty="0" err="1" smtClean="0">
                <a:latin typeface="Britannic Bold" pitchFamily="34" charset="0"/>
              </a:rPr>
              <a:t>finished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past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actions</a:t>
            </a:r>
            <a:r>
              <a:rPr lang="pt-PT" sz="2000" dirty="0" smtClean="0">
                <a:latin typeface="Britannic Bold" pitchFamily="34" charset="0"/>
              </a:rPr>
              <a:t>)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2627784" y="457508"/>
            <a:ext cx="619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latin typeface="Cooper Black" pitchFamily="18" charset="0"/>
              </a:rPr>
              <a:t>PAST SIMPLE </a:t>
            </a:r>
            <a:r>
              <a:rPr lang="pt-PT" sz="2800" dirty="0" err="1" smtClean="0">
                <a:latin typeface="Cooper Black" pitchFamily="18" charset="0"/>
              </a:rPr>
              <a:t>vs</a:t>
            </a:r>
            <a:r>
              <a:rPr lang="pt-PT" sz="2800" dirty="0" smtClean="0">
                <a:latin typeface="Cooper Black" pitchFamily="18" charset="0"/>
              </a:rPr>
              <a:t> </a:t>
            </a:r>
          </a:p>
          <a:p>
            <a:pPr algn="ctr"/>
            <a:r>
              <a:rPr lang="pt-PT" sz="2800" dirty="0" smtClean="0">
                <a:latin typeface="Cooper Black" pitchFamily="18" charset="0"/>
              </a:rPr>
              <a:t>PAST </a:t>
            </a:r>
            <a:r>
              <a:rPr lang="pt-PT" sz="2800" dirty="0" smtClean="0">
                <a:latin typeface="Cooper Black" pitchFamily="18" charset="0"/>
              </a:rPr>
              <a:t>CONTINUOUS</a:t>
            </a:r>
            <a:endParaRPr lang="pt-PT" sz="2800" dirty="0">
              <a:latin typeface="Cooper Black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483768" y="457508"/>
            <a:ext cx="6624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Rephrase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with</a:t>
            </a:r>
            <a:r>
              <a:rPr lang="pt-PT" sz="2800" dirty="0" smtClean="0">
                <a:latin typeface="Cooper Black" pitchFamily="18" charset="0"/>
              </a:rPr>
              <a:t> “</a:t>
            </a:r>
            <a:r>
              <a:rPr lang="pt-PT" sz="2800" dirty="0" err="1" smtClean="0">
                <a:latin typeface="Cooper Black" pitchFamily="18" charset="0"/>
              </a:rPr>
              <a:t>so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that</a:t>
            </a:r>
            <a:r>
              <a:rPr lang="pt-PT" sz="2800" dirty="0" smtClean="0">
                <a:latin typeface="Cooper Black" pitchFamily="18" charset="0"/>
              </a:rPr>
              <a:t>”.</a:t>
            </a:r>
            <a:endParaRPr lang="pt-PT" sz="2800" dirty="0">
              <a:latin typeface="Cooper Black" pitchFamily="18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 err="1" smtClean="0">
                <a:effectLst/>
                <a:latin typeface="Britannic Bold" pitchFamily="34" charset="0"/>
              </a:rPr>
              <a:t>I’m</a:t>
            </a:r>
            <a:r>
              <a:rPr lang="pt-PT" sz="3200" dirty="0" smtClean="0"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effectLst/>
                <a:latin typeface="Britannic Bold" pitchFamily="34" charset="0"/>
              </a:rPr>
              <a:t>moving</a:t>
            </a:r>
            <a:r>
              <a:rPr lang="pt-PT" sz="3200" dirty="0" smtClean="0">
                <a:effectLst/>
                <a:latin typeface="Britannic Bold" pitchFamily="34" charset="0"/>
              </a:rPr>
              <a:t> to </a:t>
            </a:r>
            <a:r>
              <a:rPr lang="pt-PT" sz="3200" dirty="0" err="1" smtClean="0">
                <a:effectLst/>
                <a:latin typeface="Britannic Bold" pitchFamily="34" charset="0"/>
              </a:rPr>
              <a:t>the</a:t>
            </a:r>
            <a:r>
              <a:rPr lang="pt-PT" sz="3200" dirty="0" smtClean="0"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effectLst/>
                <a:latin typeface="Britannic Bold" pitchFamily="34" charset="0"/>
              </a:rPr>
              <a:t>city</a:t>
            </a:r>
            <a:r>
              <a:rPr lang="pt-PT" sz="3200" dirty="0" smtClean="0"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effectLst/>
                <a:latin typeface="Britannic Bold" pitchFamily="34" charset="0"/>
              </a:rPr>
              <a:t>so</a:t>
            </a:r>
            <a:r>
              <a:rPr lang="pt-PT" sz="3200" dirty="0" smtClean="0"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effectLst/>
                <a:latin typeface="Britannic Bold" pitchFamily="34" charset="0"/>
              </a:rPr>
              <a:t>that</a:t>
            </a:r>
            <a:r>
              <a:rPr lang="pt-PT" sz="3200" dirty="0" smtClean="0">
                <a:effectLst/>
                <a:latin typeface="Britannic Bold" pitchFamily="34" charset="0"/>
              </a:rPr>
              <a:t> </a:t>
            </a:r>
            <a:r>
              <a:rPr lang="pt-PT" sz="32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I can </a:t>
            </a:r>
            <a:r>
              <a:rPr lang="pt-PT" sz="32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have</a:t>
            </a:r>
            <a:r>
              <a:rPr lang="pt-PT" sz="32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200" dirty="0" smtClean="0">
                <a:effectLst/>
                <a:latin typeface="Britannic Bold" pitchFamily="34" charset="0"/>
              </a:rPr>
              <a:t>a </a:t>
            </a:r>
            <a:r>
              <a:rPr lang="pt-PT" sz="3200" dirty="0" err="1" smtClean="0">
                <a:effectLst/>
                <a:latin typeface="Britannic Bold" pitchFamily="34" charset="0"/>
              </a:rPr>
              <a:t>better</a:t>
            </a:r>
            <a:r>
              <a:rPr lang="pt-PT" sz="3200" dirty="0" smtClean="0">
                <a:effectLst/>
                <a:latin typeface="Britannic Bold" pitchFamily="34" charset="0"/>
              </a:rPr>
              <a:t> </a:t>
            </a:r>
            <a:r>
              <a:rPr lang="pt-PT" sz="3200" dirty="0" err="1" smtClean="0">
                <a:effectLst/>
                <a:latin typeface="Britannic Bold" pitchFamily="34" charset="0"/>
              </a:rPr>
              <a:t>life</a:t>
            </a:r>
            <a:r>
              <a:rPr lang="pt-PT" sz="3200" dirty="0" smtClean="0">
                <a:effectLst/>
                <a:latin typeface="Britannic Bold" pitchFamily="34" charset="0"/>
              </a:rPr>
              <a:t>.</a:t>
            </a:r>
            <a:endParaRPr lang="pt-PT" sz="3600" dirty="0">
              <a:effectLst/>
              <a:latin typeface="Britannic Bold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827584" y="177281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I’m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moving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to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city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to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have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a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better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life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539552" y="3824461"/>
            <a:ext cx="67687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PURPOSE CLAUSES </a:t>
            </a:r>
          </a:p>
          <a:p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s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o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that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subject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+ modal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verb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infinitive</a:t>
            </a:r>
            <a:endParaRPr lang="pt-PT" sz="28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 algn="just"/>
            <a:r>
              <a:rPr lang="pt-PT" sz="2000" dirty="0" smtClean="0">
                <a:latin typeface="Britannic Bold" pitchFamily="34" charset="0"/>
              </a:rPr>
              <a:t>(</a:t>
            </a:r>
            <a:r>
              <a:rPr lang="pt-PT" sz="2000" dirty="0" err="1" smtClean="0">
                <a:latin typeface="Britannic Bold" pitchFamily="34" charset="0"/>
              </a:rPr>
              <a:t>we</a:t>
            </a:r>
            <a:r>
              <a:rPr lang="pt-PT" sz="2000" dirty="0" smtClean="0">
                <a:latin typeface="Britannic Bold" pitchFamily="34" charset="0"/>
              </a:rPr>
              <a:t> use “</a:t>
            </a:r>
            <a:r>
              <a:rPr lang="pt-PT" sz="2000" dirty="0" err="1" smtClean="0">
                <a:latin typeface="Britannic Bold" pitchFamily="34" charset="0"/>
              </a:rPr>
              <a:t>so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that</a:t>
            </a:r>
            <a:r>
              <a:rPr lang="pt-PT" sz="2000" dirty="0" smtClean="0">
                <a:latin typeface="Britannic Bold" pitchFamily="34" charset="0"/>
              </a:rPr>
              <a:t>” </a:t>
            </a:r>
            <a:r>
              <a:rPr lang="pt-PT" sz="2000" dirty="0" err="1" smtClean="0">
                <a:latin typeface="Britannic Bold" pitchFamily="34" charset="0"/>
              </a:rPr>
              <a:t>instead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of</a:t>
            </a:r>
            <a:r>
              <a:rPr lang="pt-PT" sz="2000" dirty="0" smtClean="0">
                <a:latin typeface="Britannic Bold" pitchFamily="34" charset="0"/>
              </a:rPr>
              <a:t> “to, </a:t>
            </a:r>
            <a:r>
              <a:rPr lang="pt-PT" sz="2000" dirty="0" err="1" smtClean="0">
                <a:latin typeface="Britannic Bold" pitchFamily="34" charset="0"/>
              </a:rPr>
              <a:t>so</a:t>
            </a:r>
            <a:r>
              <a:rPr lang="pt-PT" sz="2000" dirty="0" smtClean="0">
                <a:latin typeface="Britannic Bold" pitchFamily="34" charset="0"/>
              </a:rPr>
              <a:t> as to, in </a:t>
            </a:r>
            <a:r>
              <a:rPr lang="pt-PT" sz="2000" dirty="0" err="1" smtClean="0">
                <a:latin typeface="Britannic Bold" pitchFamily="34" charset="0"/>
              </a:rPr>
              <a:t>order</a:t>
            </a:r>
            <a:r>
              <a:rPr lang="pt-PT" sz="2000" dirty="0" smtClean="0">
                <a:latin typeface="Britannic Bold" pitchFamily="34" charset="0"/>
              </a:rPr>
              <a:t> to” </a:t>
            </a:r>
            <a:r>
              <a:rPr lang="pt-PT" sz="2000" dirty="0" err="1" smtClean="0">
                <a:latin typeface="Britannic Bold" pitchFamily="34" charset="0"/>
              </a:rPr>
              <a:t>when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we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repeat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subject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or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have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two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different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subjects</a:t>
            </a:r>
            <a:r>
              <a:rPr lang="pt-PT" sz="2000" dirty="0" smtClean="0">
                <a:latin typeface="Britannic Bold" pitchFamily="34" charset="0"/>
              </a:rPr>
              <a:t>)</a:t>
            </a:r>
            <a:endParaRPr lang="pt-PT" sz="2000" dirty="0" smtClean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 err="1" smtClean="0">
                <a:effectLst/>
                <a:latin typeface="Britannic Bold" pitchFamily="34" charset="0"/>
              </a:rPr>
              <a:t>He</a:t>
            </a:r>
            <a:r>
              <a:rPr lang="pt-PT" sz="3600" dirty="0" smtClean="0">
                <a:effectLst/>
                <a:latin typeface="Britannic Bold" pitchFamily="34" charset="0"/>
              </a:rPr>
              <a:t> </a:t>
            </a:r>
            <a:r>
              <a:rPr lang="pt-PT" sz="3600" u="sng" dirty="0" err="1" smtClean="0">
                <a:effectLst/>
                <a:latin typeface="Britannic Bold" pitchFamily="34" charset="0"/>
              </a:rPr>
              <a:t>is</a:t>
            </a:r>
            <a:r>
              <a:rPr lang="pt-PT" sz="3600" u="sng" dirty="0" smtClean="0">
                <a:effectLst/>
                <a:latin typeface="Britannic Bold" pitchFamily="34" charset="0"/>
              </a:rPr>
              <a:t> </a:t>
            </a:r>
            <a:r>
              <a:rPr lang="pt-PT" sz="3600" u="sng" dirty="0" err="1" smtClean="0">
                <a:effectLst/>
                <a:latin typeface="Britannic Bold" pitchFamily="34" charset="0"/>
              </a:rPr>
              <a:t>said</a:t>
            </a:r>
            <a:r>
              <a:rPr lang="pt-PT" sz="3600" dirty="0" smtClean="0">
                <a:effectLst/>
                <a:latin typeface="Britannic Bold" pitchFamily="34" charset="0"/>
              </a:rPr>
              <a:t> </a:t>
            </a:r>
            <a:r>
              <a:rPr lang="pt-PT" sz="36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to </a:t>
            </a:r>
            <a:r>
              <a:rPr lang="pt-PT" sz="3600" dirty="0" err="1" smtClean="0">
                <a:solidFill>
                  <a:srgbClr val="FF0000"/>
                </a:solidFill>
                <a:effectLst/>
                <a:latin typeface="Britannic Bold" pitchFamily="34" charset="0"/>
              </a:rPr>
              <a:t>speak</a:t>
            </a:r>
            <a:r>
              <a:rPr lang="pt-PT" sz="3600" dirty="0" smtClean="0">
                <a:solidFill>
                  <a:srgbClr val="FF0000"/>
                </a:solidFill>
                <a:effectLst/>
                <a:latin typeface="Britannic Bold" pitchFamily="34" charset="0"/>
              </a:rPr>
              <a:t> </a:t>
            </a:r>
            <a:r>
              <a:rPr lang="pt-PT" sz="3600" dirty="0" smtClean="0">
                <a:effectLst/>
                <a:latin typeface="Britannic Bold" pitchFamily="34" charset="0"/>
              </a:rPr>
              <a:t>8 </a:t>
            </a:r>
            <a:r>
              <a:rPr lang="pt-PT" sz="3600" dirty="0" err="1" smtClean="0">
                <a:effectLst/>
                <a:latin typeface="Britannic Bold" pitchFamily="34" charset="0"/>
              </a:rPr>
              <a:t>languages</a:t>
            </a:r>
            <a:r>
              <a:rPr lang="pt-PT" sz="3600" dirty="0" smtClean="0">
                <a:effectLst/>
                <a:latin typeface="Britannic Bold" pitchFamily="34" charset="0"/>
              </a:rPr>
              <a:t>.</a:t>
            </a:r>
            <a:endParaRPr lang="pt-PT" sz="4000" dirty="0">
              <a:effectLst/>
              <a:latin typeface="Britannic Bold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555776" y="386661"/>
            <a:ext cx="6480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ooper Black" pitchFamily="18" charset="0"/>
              </a:rPr>
              <a:t>ALTERNATIVE PASSIVE </a:t>
            </a:r>
            <a:r>
              <a:rPr lang="pt-PT" sz="2800" dirty="0" smtClean="0">
                <a:latin typeface="Cooper Black" pitchFamily="18" charset="0"/>
              </a:rPr>
              <a:t>VOICE – </a:t>
            </a:r>
            <a:r>
              <a:rPr lang="pt-PT" sz="2800" dirty="0" err="1" smtClean="0">
                <a:latin typeface="Cooper Black" pitchFamily="18" charset="0"/>
              </a:rPr>
              <a:t>Rewrite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as </a:t>
            </a:r>
            <a:r>
              <a:rPr lang="pt-PT" sz="2800" dirty="0" err="1" smtClean="0">
                <a:latin typeface="Cooper Black" pitchFamily="18" charset="0"/>
              </a:rPr>
              <a:t>started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360040" y="1412776"/>
            <a:ext cx="8388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People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say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that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speaks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8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languages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</a:p>
          <a:p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smtClean="0">
                <a:solidFill>
                  <a:srgbClr val="0000FF"/>
                </a:solidFill>
                <a:latin typeface="Calibri"/>
              </a:rPr>
              <a:t>●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It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is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said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that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speaks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8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languages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</a:p>
          <a:p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or</a:t>
            </a:r>
            <a:endParaRPr lang="pt-PT" sz="3600" dirty="0" smtClean="0">
              <a:solidFill>
                <a:srgbClr val="0000FF"/>
              </a:solidFill>
              <a:latin typeface="Britannic Bold" pitchFamily="34" charset="0"/>
            </a:endParaRPr>
          </a:p>
          <a:p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smtClean="0">
                <a:solidFill>
                  <a:srgbClr val="0000FF"/>
                </a:solidFill>
                <a:latin typeface="Calibri"/>
              </a:rPr>
              <a:t>●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…</a:t>
            </a:r>
            <a:endParaRPr lang="pt-PT" sz="3600" i="1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539552" y="3717032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err="1" smtClean="0">
                <a:latin typeface="Britannic Bold" pitchFamily="34" charset="0"/>
              </a:rPr>
              <a:t>When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talking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about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what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people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say</a:t>
            </a:r>
            <a:r>
              <a:rPr lang="pt-PT" sz="2800" dirty="0" smtClean="0">
                <a:latin typeface="Britannic Bold" pitchFamily="34" charset="0"/>
              </a:rPr>
              <a:t>, </a:t>
            </a:r>
            <a:r>
              <a:rPr lang="pt-PT" sz="2800" dirty="0" err="1" smtClean="0">
                <a:latin typeface="Britannic Bold" pitchFamily="34" charset="0"/>
              </a:rPr>
              <a:t>believe</a:t>
            </a:r>
            <a:r>
              <a:rPr lang="pt-PT" sz="2800" dirty="0" smtClean="0">
                <a:latin typeface="Britannic Bold" pitchFamily="34" charset="0"/>
              </a:rPr>
              <a:t>, </a:t>
            </a:r>
            <a:r>
              <a:rPr lang="pt-PT" sz="2800" dirty="0" err="1" smtClean="0">
                <a:latin typeface="Britannic Bold" pitchFamily="34" charset="0"/>
              </a:rPr>
              <a:t>think</a:t>
            </a:r>
            <a:r>
              <a:rPr lang="pt-PT" sz="2800" dirty="0" smtClean="0">
                <a:latin typeface="Britannic Bold" pitchFamily="34" charset="0"/>
              </a:rPr>
              <a:t> … </a:t>
            </a:r>
            <a:r>
              <a:rPr lang="pt-PT" sz="2800" dirty="0" err="1" smtClean="0">
                <a:latin typeface="Britannic Bold" pitchFamily="34" charset="0"/>
              </a:rPr>
              <a:t>we</a:t>
            </a:r>
            <a:r>
              <a:rPr lang="pt-PT" sz="2800" dirty="0" smtClean="0">
                <a:latin typeface="Britannic Bold" pitchFamily="34" charset="0"/>
              </a:rPr>
              <a:t> can use 2 </a:t>
            </a:r>
            <a:r>
              <a:rPr lang="pt-PT" sz="2800" dirty="0" err="1" smtClean="0">
                <a:latin typeface="Britannic Bold" pitchFamily="34" charset="0"/>
              </a:rPr>
              <a:t>structures</a:t>
            </a:r>
            <a:r>
              <a:rPr lang="pt-PT" sz="2800" dirty="0" smtClean="0">
                <a:latin typeface="Britannic Bold" pitchFamily="34" charset="0"/>
              </a:rPr>
              <a:t>:</a:t>
            </a:r>
          </a:p>
          <a:p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●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 It + passive + 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that-clause</a:t>
            </a:r>
            <a:endParaRPr lang="pt-PT" sz="28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●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 Subject + passive + to 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infinitive</a:t>
            </a:r>
            <a:endParaRPr lang="pt-PT" dirty="0" smtClean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8" name="Imagem 7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0" name="Rectângulo arredondado 9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atin typeface="Britannic Bold" pitchFamily="34" charset="0"/>
              </a:rPr>
              <a:t>… </a:t>
            </a:r>
            <a:r>
              <a:rPr lang="pt-PT" sz="4400" dirty="0" err="1" smtClean="0">
                <a:solidFill>
                  <a:srgbClr val="FF0000"/>
                </a:solidFill>
                <a:latin typeface="Britannic Bold" pitchFamily="34" charset="0"/>
              </a:rPr>
              <a:t>d</a:t>
            </a:r>
            <a:r>
              <a:rPr lang="pt-PT" sz="4400" dirty="0" err="1" smtClean="0">
                <a:solidFill>
                  <a:srgbClr val="FF0000"/>
                </a:solidFill>
                <a:latin typeface="Britannic Bold" pitchFamily="34" charset="0"/>
              </a:rPr>
              <a:t>id</a:t>
            </a:r>
            <a:r>
              <a:rPr lang="pt-PT" sz="4400" dirty="0" smtClean="0">
                <a:solidFill>
                  <a:srgbClr val="FF0000"/>
                </a:solidFill>
                <a:latin typeface="Britannic Bold" pitchFamily="34" charset="0"/>
              </a:rPr>
              <a:t> I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know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where</a:t>
            </a:r>
            <a:r>
              <a:rPr lang="pt-PT" sz="4400" dirty="0" smtClean="0">
                <a:latin typeface="Britannic Bold" pitchFamily="34" charset="0"/>
              </a:rPr>
              <a:t> I </a:t>
            </a:r>
            <a:r>
              <a:rPr lang="pt-PT" sz="4400" dirty="0" err="1" smtClean="0">
                <a:latin typeface="Britannic Bold" pitchFamily="34" charset="0"/>
              </a:rPr>
              <a:t>was</a:t>
            </a:r>
            <a:r>
              <a:rPr lang="pt-PT" sz="4400" dirty="0" smtClean="0">
                <a:latin typeface="Britannic Bold" pitchFamily="34" charset="0"/>
              </a:rPr>
              <a:t>.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771800" y="45750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Rephrase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827584" y="164331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I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hardly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knew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where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I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was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</a:p>
          <a:p>
            <a:r>
              <a:rPr lang="pt-PT" sz="4800" i="1" dirty="0" err="1" smtClean="0">
                <a:solidFill>
                  <a:srgbClr val="0000FF"/>
                </a:solidFill>
                <a:latin typeface="Britannic Bold" pitchFamily="34" charset="0"/>
              </a:rPr>
              <a:t>Hardly</a:t>
            </a:r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 …</a:t>
            </a:r>
            <a:endParaRPr lang="pt-PT" sz="4800" i="1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539552" y="3722256"/>
            <a:ext cx="68407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INVERSION OF THE SUBJECT </a:t>
            </a:r>
            <a:r>
              <a:rPr lang="pt-PT" sz="2000" dirty="0" smtClean="0">
                <a:latin typeface="Britannic Bold" pitchFamily="34" charset="0"/>
              </a:rPr>
              <a:t>(</a:t>
            </a:r>
            <a:r>
              <a:rPr lang="pt-PT" sz="2000" dirty="0" err="1" smtClean="0">
                <a:latin typeface="Britannic Bold" pitchFamily="34" charset="0"/>
              </a:rPr>
              <a:t>used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</a:t>
            </a:r>
            <a:r>
              <a:rPr lang="pt-PT" sz="2000" dirty="0" err="1" smtClean="0">
                <a:latin typeface="Britannic Bold" pitchFamily="34" charset="0"/>
              </a:rPr>
              <a:t>fter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r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estrictive</a:t>
            </a:r>
            <a:r>
              <a:rPr lang="pt-PT" sz="2000" dirty="0" smtClean="0">
                <a:latin typeface="Britannic Bold" pitchFamily="34" charset="0"/>
              </a:rPr>
              <a:t>/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negative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adverbs</a:t>
            </a:r>
            <a:r>
              <a:rPr lang="pt-PT" sz="2000" dirty="0" smtClean="0">
                <a:latin typeface="Britannic Bold" pitchFamily="34" charset="0"/>
              </a:rPr>
              <a:t> to </a:t>
            </a:r>
            <a:r>
              <a:rPr lang="pt-PT" sz="2000" dirty="0" err="1" smtClean="0">
                <a:latin typeface="Britannic Bold" pitchFamily="34" charset="0"/>
              </a:rPr>
              <a:t>put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enphasis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on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wha</a:t>
            </a:r>
            <a:r>
              <a:rPr lang="pt-PT" sz="2000" dirty="0" err="1" smtClean="0">
                <a:latin typeface="Britannic Bold" pitchFamily="34" charset="0"/>
              </a:rPr>
              <a:t>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we</a:t>
            </a:r>
            <a:r>
              <a:rPr lang="pt-PT" sz="2000" dirty="0" smtClean="0">
                <a:latin typeface="Britannic Bold" pitchFamily="34" charset="0"/>
              </a:rPr>
              <a:t> are </a:t>
            </a:r>
            <a:r>
              <a:rPr lang="pt-PT" sz="2000" dirty="0" err="1" smtClean="0">
                <a:latin typeface="Britannic Bold" pitchFamily="34" charset="0"/>
              </a:rPr>
              <a:t>saying</a:t>
            </a:r>
            <a:r>
              <a:rPr lang="pt-PT" sz="2000" dirty="0" smtClean="0">
                <a:latin typeface="Britannic Bold" pitchFamily="34" charset="0"/>
              </a:rPr>
              <a:t>) </a:t>
            </a:r>
            <a:r>
              <a:rPr lang="pt-PT" sz="2800" dirty="0" smtClean="0">
                <a:latin typeface="Britannic Bold" pitchFamily="34" charset="0"/>
              </a:rPr>
              <a:t>●</a:t>
            </a:r>
            <a:r>
              <a:rPr lang="en-US" sz="28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If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these</a:t>
            </a:r>
            <a:r>
              <a:rPr lang="pt-PT" sz="2000" dirty="0" smtClean="0">
                <a:latin typeface="Britannic Bold" pitchFamily="34" charset="0"/>
              </a:rPr>
              <a:t> are </a:t>
            </a:r>
            <a:r>
              <a:rPr lang="pt-PT" sz="2000" dirty="0" err="1" smtClean="0">
                <a:latin typeface="Britannic Bold" pitchFamily="34" charset="0"/>
              </a:rPr>
              <a:t>put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beginning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of</a:t>
            </a:r>
            <a:r>
              <a:rPr lang="pt-PT" sz="2000" dirty="0" smtClean="0">
                <a:latin typeface="Britannic Bold" pitchFamily="34" charset="0"/>
              </a:rPr>
              <a:t> a </a:t>
            </a:r>
            <a:r>
              <a:rPr lang="pt-PT" sz="2000" dirty="0" err="1" smtClean="0">
                <a:latin typeface="Britannic Bold" pitchFamily="34" charset="0"/>
              </a:rPr>
              <a:t>sentence</a:t>
            </a:r>
            <a:r>
              <a:rPr lang="pt-PT" sz="2000" dirty="0" smtClean="0">
                <a:latin typeface="Britannic Bold" pitchFamily="34" charset="0"/>
              </a:rPr>
              <a:t>,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subject</a:t>
            </a:r>
            <a:r>
              <a:rPr lang="pt-PT" sz="2000" dirty="0" smtClean="0">
                <a:latin typeface="Britannic Bold" pitchFamily="34" charset="0"/>
              </a:rPr>
              <a:t> must </a:t>
            </a:r>
            <a:r>
              <a:rPr lang="pt-PT" sz="2000" dirty="0" err="1" smtClean="0">
                <a:latin typeface="Britannic Bold" pitchFamily="34" charset="0"/>
              </a:rPr>
              <a:t>follow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verb</a:t>
            </a:r>
            <a:r>
              <a:rPr lang="pt-PT" sz="2000" dirty="0" smtClean="0">
                <a:latin typeface="Britannic Bold" pitchFamily="34" charset="0"/>
              </a:rPr>
              <a:t> as in a </a:t>
            </a:r>
            <a:r>
              <a:rPr lang="pt-PT" sz="2000" dirty="0" err="1" smtClean="0">
                <a:latin typeface="Britannic Bold" pitchFamily="34" charset="0"/>
              </a:rPr>
              <a:t>question</a:t>
            </a:r>
            <a:r>
              <a:rPr lang="pt-PT" sz="2000" dirty="0" smtClean="0">
                <a:latin typeface="Britannic Bold" pitchFamily="34" charset="0"/>
              </a:rPr>
              <a:t> – </a:t>
            </a:r>
            <a:r>
              <a:rPr lang="pt-PT" sz="2000" dirty="0" err="1" smtClean="0">
                <a:latin typeface="Britannic Bold" pitchFamily="34" charset="0"/>
              </a:rPr>
              <a:t>remember</a:t>
            </a:r>
            <a:r>
              <a:rPr lang="pt-PT" sz="2000" dirty="0" smtClean="0">
                <a:latin typeface="Britannic Bold" pitchFamily="34" charset="0"/>
              </a:rPr>
              <a:t> to use </a:t>
            </a:r>
            <a:r>
              <a:rPr lang="pt-PT" sz="2000" i="1" dirty="0" smtClean="0">
                <a:solidFill>
                  <a:srgbClr val="FF0000"/>
                </a:solidFill>
                <a:latin typeface="Britannic Bold" pitchFamily="34" charset="0"/>
              </a:rPr>
              <a:t>do</a:t>
            </a:r>
            <a:r>
              <a:rPr lang="pt-PT" sz="2000" dirty="0" smtClean="0">
                <a:latin typeface="Britannic Bold" pitchFamily="34" charset="0"/>
              </a:rPr>
              <a:t> for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present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and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past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simple</a:t>
            </a:r>
            <a:endParaRPr lang="pt-PT" dirty="0" smtClean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9" name="Imagem 8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2" name="Rectângulo arredondado 11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dirty="0" err="1" smtClean="0">
                <a:latin typeface="Britannic Bold" pitchFamily="34" charset="0"/>
              </a:rPr>
              <a:t>He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u="sng" dirty="0" err="1" smtClean="0">
                <a:latin typeface="Britannic Bold" pitchFamily="34" charset="0"/>
              </a:rPr>
              <a:t>is</a:t>
            </a:r>
            <a:r>
              <a:rPr lang="pt-PT" sz="2800" u="sng" dirty="0" smtClean="0">
                <a:latin typeface="Britannic Bold" pitchFamily="34" charset="0"/>
              </a:rPr>
              <a:t> </a:t>
            </a:r>
            <a:r>
              <a:rPr lang="pt-PT" sz="2800" u="sng" dirty="0" err="1" smtClean="0">
                <a:latin typeface="Britannic Bold" pitchFamily="34" charset="0"/>
              </a:rPr>
              <a:t>thought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to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stolen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the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diamond</a:t>
            </a:r>
            <a:r>
              <a:rPr lang="pt-PT" sz="2800" dirty="0" smtClean="0">
                <a:latin typeface="Britannic Bold" pitchFamily="34" charset="0"/>
              </a:rPr>
              <a:t>.</a:t>
            </a:r>
            <a:endParaRPr lang="pt-PT" sz="3200" dirty="0">
              <a:effectLst/>
              <a:latin typeface="Britannic Bold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555776" y="386661"/>
            <a:ext cx="6480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ooper Black" pitchFamily="18" charset="0"/>
              </a:rPr>
              <a:t>ALTERNATIVE PASSIVE </a:t>
            </a:r>
            <a:r>
              <a:rPr lang="pt-PT" sz="2800" dirty="0" smtClean="0">
                <a:latin typeface="Cooper Black" pitchFamily="18" charset="0"/>
              </a:rPr>
              <a:t>VOICE – </a:t>
            </a:r>
            <a:r>
              <a:rPr lang="pt-PT" sz="2800" dirty="0" err="1" smtClean="0">
                <a:latin typeface="Cooper Black" pitchFamily="18" charset="0"/>
              </a:rPr>
              <a:t>Rewrite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as </a:t>
            </a:r>
            <a:r>
              <a:rPr lang="pt-PT" sz="2800" dirty="0" err="1" smtClean="0">
                <a:latin typeface="Cooper Black" pitchFamily="18" charset="0"/>
              </a:rPr>
              <a:t>started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179512" y="1412776"/>
            <a:ext cx="8568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People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think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that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stole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diamond</a:t>
            </a:r>
            <a:r>
              <a:rPr lang="pt-PT" sz="36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</a:p>
          <a:p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smtClean="0">
                <a:solidFill>
                  <a:srgbClr val="0000FF"/>
                </a:solidFill>
                <a:latin typeface="Calibri"/>
              </a:rPr>
              <a:t>●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It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is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thought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that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stole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diamond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</a:p>
          <a:p>
            <a:r>
              <a:rPr lang="pt-PT" sz="3600" dirty="0" err="1" smtClean="0">
                <a:solidFill>
                  <a:srgbClr val="0000FF"/>
                </a:solidFill>
                <a:latin typeface="Britannic Bold" pitchFamily="34" charset="0"/>
              </a:rPr>
              <a:t>or</a:t>
            </a:r>
            <a:endParaRPr lang="pt-PT" sz="3600" dirty="0" smtClean="0">
              <a:solidFill>
                <a:srgbClr val="0000FF"/>
              </a:solidFill>
              <a:latin typeface="Britannic Bold" pitchFamily="34" charset="0"/>
            </a:endParaRPr>
          </a:p>
          <a:p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600" i="1" dirty="0" smtClean="0">
                <a:solidFill>
                  <a:srgbClr val="0000FF"/>
                </a:solidFill>
                <a:latin typeface="Calibri"/>
              </a:rPr>
              <a:t>●</a:t>
            </a:r>
            <a:r>
              <a:rPr lang="pt-PT" sz="3600" i="1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3600" i="1" dirty="0" smtClean="0">
                <a:solidFill>
                  <a:srgbClr val="0000FF"/>
                </a:solidFill>
                <a:latin typeface="Britannic Bold" pitchFamily="34" charset="0"/>
              </a:rPr>
              <a:t> …</a:t>
            </a:r>
            <a:endParaRPr lang="pt-PT" sz="3600" i="1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539552" y="3773358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>
                <a:solidFill>
                  <a:srgbClr val="0000FF"/>
                </a:solidFill>
                <a:latin typeface="Britannic Bold" pitchFamily="34" charset="0"/>
              </a:rPr>
              <a:t>IMPERSONAL REPORT STRUCTURES</a:t>
            </a:r>
          </a:p>
          <a:p>
            <a:r>
              <a:rPr lang="pt-PT" sz="2800" dirty="0" err="1" smtClean="0">
                <a:latin typeface="Britannic Bold" pitchFamily="34" charset="0"/>
              </a:rPr>
              <a:t>When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reporting</a:t>
            </a:r>
            <a:r>
              <a:rPr lang="pt-PT" sz="2800" dirty="0" smtClean="0">
                <a:latin typeface="Britannic Bold" pitchFamily="34" charset="0"/>
              </a:rPr>
              <a:t> a </a:t>
            </a:r>
            <a:r>
              <a:rPr lang="pt-PT" sz="2800" dirty="0" err="1" smtClean="0">
                <a:latin typeface="Britannic Bold" pitchFamily="34" charset="0"/>
              </a:rPr>
              <a:t>past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action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we</a:t>
            </a:r>
            <a:r>
              <a:rPr lang="pt-PT" sz="2800" dirty="0" smtClean="0">
                <a:latin typeface="Britannic Bold" pitchFamily="34" charset="0"/>
              </a:rPr>
              <a:t> use:</a:t>
            </a:r>
          </a:p>
          <a:p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●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Subject + passive + </a:t>
            </a:r>
            <a:r>
              <a:rPr lang="en-US" sz="2800" u="sng" dirty="0" smtClean="0">
                <a:solidFill>
                  <a:srgbClr val="FF0000"/>
                </a:solidFill>
                <a:latin typeface="Britannic Bold" pitchFamily="34" charset="0"/>
              </a:rPr>
              <a:t>perfect infinitive</a:t>
            </a:r>
            <a:r>
              <a:rPr lang="en-US" sz="2800" dirty="0" smtClean="0">
                <a:solidFill>
                  <a:srgbClr val="FF0000"/>
                </a:solidFill>
                <a:latin typeface="Britannic Bold" pitchFamily="34" charset="0"/>
              </a:rPr>
              <a:t> (to have + past participle)</a:t>
            </a:r>
            <a:endParaRPr lang="pt-PT" dirty="0" smtClean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17" name="Rectângulo arredondado 16"/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260648"/>
            <a:ext cx="652423" cy="765058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9" name="Imagem 8" descr="1ck1gif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2" name="Rectângulo arredondado 11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err="1" smtClean="0">
                <a:solidFill>
                  <a:srgbClr val="FF0000"/>
                </a:solidFill>
                <a:latin typeface="Britannic Bold" pitchFamily="34" charset="0"/>
              </a:rPr>
              <a:t>Will</a:t>
            </a:r>
            <a:r>
              <a:rPr lang="pt-PT" sz="44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4400" dirty="0" err="1" smtClean="0">
                <a:solidFill>
                  <a:srgbClr val="FF0000"/>
                </a:solidFill>
                <a:latin typeface="Britannic Bold" pitchFamily="34" charset="0"/>
              </a:rPr>
              <a:t>Kate</a:t>
            </a:r>
            <a:r>
              <a:rPr lang="pt-PT" sz="44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be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back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soon</a:t>
            </a:r>
            <a:r>
              <a:rPr lang="pt-PT" sz="4400" dirty="0" smtClean="0">
                <a:latin typeface="Britannic Bold" pitchFamily="34" charset="0"/>
              </a:rPr>
              <a:t>?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800" dirty="0" smtClean="0">
                <a:latin typeface="Cooper Black" pitchFamily="18" charset="0"/>
              </a:rPr>
              <a:t>QUESTIONS  </a:t>
            </a:r>
          </a:p>
          <a:p>
            <a:pPr algn="just"/>
            <a:r>
              <a:rPr lang="pt-PT" sz="2800" dirty="0" err="1" smtClean="0">
                <a:latin typeface="Cooper Black" pitchFamily="18" charset="0"/>
              </a:rPr>
              <a:t>Ask</a:t>
            </a:r>
            <a:r>
              <a:rPr lang="pt-PT" sz="2800" dirty="0" smtClean="0">
                <a:latin typeface="Cooper Black" pitchFamily="18" charset="0"/>
              </a:rPr>
              <a:t> me …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827584" y="164331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Whether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Kate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will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back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soon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 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467544" y="3789040"/>
            <a:ext cx="69847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(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wh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-) +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verb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 + S + (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verb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(s)) …</a:t>
            </a:r>
          </a:p>
          <a:p>
            <a:pPr algn="just"/>
            <a:r>
              <a:rPr lang="pt-PT" sz="2000" dirty="0" err="1" smtClean="0">
                <a:latin typeface="Britannic Bold" pitchFamily="34" charset="0"/>
              </a:rPr>
              <a:t>With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auxiliary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verbs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and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modal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verbs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we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simply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invert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word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order</a:t>
            </a:r>
            <a:r>
              <a:rPr lang="pt-PT" sz="2000" dirty="0" smtClean="0">
                <a:latin typeface="Britannic Bold" pitchFamily="34" charset="0"/>
              </a:rPr>
              <a:t>: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u="sng" dirty="0" err="1" smtClean="0">
                <a:latin typeface="Britannic Bold" pitchFamily="34" charset="0"/>
              </a:rPr>
              <a:t>Have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u="sng" dirty="0" err="1" smtClean="0">
                <a:latin typeface="Britannic Bold" pitchFamily="34" charset="0"/>
              </a:rPr>
              <a:t>you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seen</a:t>
            </a:r>
            <a:r>
              <a:rPr lang="pt-PT" sz="2000" i="1" dirty="0" smtClean="0">
                <a:latin typeface="Britannic Bold" pitchFamily="34" charset="0"/>
              </a:rPr>
              <a:t> Mike? </a:t>
            </a:r>
            <a:r>
              <a:rPr lang="pt-PT" sz="2000" i="1" u="sng" dirty="0" smtClean="0">
                <a:latin typeface="Britannic Bold" pitchFamily="34" charset="0"/>
              </a:rPr>
              <a:t>Can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i="1" u="sng" dirty="0" smtClean="0">
                <a:latin typeface="Britannic Bold" pitchFamily="34" charset="0"/>
              </a:rPr>
              <a:t>I</a:t>
            </a:r>
            <a:r>
              <a:rPr lang="pt-PT" sz="2000" i="1" dirty="0" smtClean="0">
                <a:latin typeface="Britannic Bold" pitchFamily="34" charset="0"/>
              </a:rPr>
              <a:t> come in?</a:t>
            </a:r>
            <a:endParaRPr lang="pt-PT" sz="2000" dirty="0" smtClean="0">
              <a:latin typeface="Britannic Bold" pitchFamily="34" charset="0"/>
            </a:endParaRPr>
          </a:p>
          <a:p>
            <a:pPr algn="just"/>
            <a:r>
              <a:rPr lang="pt-PT" sz="2000" dirty="0" err="1" smtClean="0">
                <a:latin typeface="Britannic Bold" pitchFamily="34" charset="0"/>
              </a:rPr>
              <a:t>When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there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is</a:t>
            </a:r>
            <a:r>
              <a:rPr lang="pt-PT" sz="2000" dirty="0" smtClean="0">
                <a:latin typeface="Britannic Bold" pitchFamily="34" charset="0"/>
              </a:rPr>
              <a:t> no </a:t>
            </a:r>
            <a:r>
              <a:rPr lang="pt-PT" sz="2000" dirty="0" err="1" smtClean="0">
                <a:latin typeface="Britannic Bold" pitchFamily="34" charset="0"/>
              </a:rPr>
              <a:t>auxiliary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verb</a:t>
            </a:r>
            <a:r>
              <a:rPr lang="pt-PT" sz="2000" dirty="0" smtClean="0">
                <a:latin typeface="Britannic Bold" pitchFamily="34" charset="0"/>
              </a:rPr>
              <a:t>, </a:t>
            </a:r>
            <a:r>
              <a:rPr lang="pt-PT" sz="2000" dirty="0" err="1" smtClean="0">
                <a:latin typeface="Britannic Bold" pitchFamily="34" charset="0"/>
              </a:rPr>
              <a:t>we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need</a:t>
            </a:r>
            <a:r>
              <a:rPr lang="pt-PT" sz="2000" dirty="0" smtClean="0">
                <a:latin typeface="Britannic Bold" pitchFamily="34" charset="0"/>
              </a:rPr>
              <a:t> to use 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“do”</a:t>
            </a:r>
            <a:r>
              <a:rPr lang="pt-PT" sz="2000" dirty="0" smtClean="0">
                <a:latin typeface="Britannic Bold" pitchFamily="34" charset="0"/>
              </a:rPr>
              <a:t>: do(</a:t>
            </a:r>
            <a:r>
              <a:rPr lang="pt-PT" sz="2000" dirty="0" err="1" smtClean="0">
                <a:latin typeface="Britannic Bold" pitchFamily="34" charset="0"/>
              </a:rPr>
              <a:t>es</a:t>
            </a:r>
            <a:r>
              <a:rPr lang="pt-PT" sz="2000" dirty="0" smtClean="0">
                <a:latin typeface="Britannic Bold" pitchFamily="34" charset="0"/>
              </a:rPr>
              <a:t>)/</a:t>
            </a:r>
            <a:r>
              <a:rPr lang="pt-PT" sz="2000" dirty="0" err="1" smtClean="0">
                <a:latin typeface="Britannic Bold" pitchFamily="34" charset="0"/>
              </a:rPr>
              <a:t>did</a:t>
            </a:r>
            <a:r>
              <a:rPr lang="pt-PT" sz="2000" dirty="0" smtClean="0">
                <a:latin typeface="Britannic Bold" pitchFamily="34" charset="0"/>
              </a:rPr>
              <a:t> + S + </a:t>
            </a:r>
            <a:r>
              <a:rPr lang="pt-PT" sz="2000" dirty="0" err="1" smtClean="0">
                <a:latin typeface="Britannic Bold" pitchFamily="34" charset="0"/>
              </a:rPr>
              <a:t>infinitive</a:t>
            </a:r>
            <a:r>
              <a:rPr lang="pt-PT" sz="2000" dirty="0" smtClean="0">
                <a:latin typeface="Britannic Bold" pitchFamily="34" charset="0"/>
              </a:rPr>
              <a:t>: </a:t>
            </a:r>
            <a:r>
              <a:rPr lang="pt-PT" sz="2000" i="1" dirty="0" err="1" smtClean="0">
                <a:latin typeface="Britannic Bold" pitchFamily="34" charset="0"/>
              </a:rPr>
              <a:t>Why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u="sng" dirty="0" err="1" smtClean="0">
                <a:latin typeface="Britannic Bold" pitchFamily="34" charset="0"/>
              </a:rPr>
              <a:t>did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u="sng" dirty="0" err="1" smtClean="0">
                <a:latin typeface="Britannic Bold" pitchFamily="34" charset="0"/>
              </a:rPr>
              <a:t>he</a:t>
            </a:r>
            <a:r>
              <a:rPr lang="pt-PT" sz="2000" i="1" dirty="0" smtClean="0">
                <a:latin typeface="Britannic Bold" pitchFamily="34" charset="0"/>
              </a:rPr>
              <a:t> </a:t>
            </a:r>
            <a:r>
              <a:rPr lang="pt-PT" sz="2000" i="1" dirty="0" err="1" smtClean="0">
                <a:latin typeface="Britannic Bold" pitchFamily="34" charset="0"/>
              </a:rPr>
              <a:t>arrive</a:t>
            </a:r>
            <a:r>
              <a:rPr lang="pt-PT" sz="2000" i="1" dirty="0" smtClean="0">
                <a:latin typeface="Britannic Bold" pitchFamily="34" charset="0"/>
              </a:rPr>
              <a:t> late?</a:t>
            </a:r>
            <a:endParaRPr lang="pt-PT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  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1680" y="260648"/>
            <a:ext cx="652423" cy="765058"/>
          </a:xfrm>
          <a:prstGeom prst="rect">
            <a:avLst/>
          </a:prstGeom>
        </p:spPr>
      </p:pic>
      <p:sp>
        <p:nvSpPr>
          <p:cNvPr id="6" name="Rectângulo arredondado 5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err="1" smtClean="0">
                <a:latin typeface="Britannic Bold" pitchFamily="34" charset="0"/>
              </a:rPr>
              <a:t>have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met</a:t>
            </a:r>
            <a:r>
              <a:rPr lang="pt-PT" sz="4400" dirty="0" smtClean="0">
                <a:latin typeface="Britannic Bold" pitchFamily="34" charset="0"/>
              </a:rPr>
              <a:t> / </a:t>
            </a:r>
            <a:r>
              <a:rPr lang="pt-PT" sz="4400" dirty="0" err="1" smtClean="0">
                <a:latin typeface="Britannic Bold" pitchFamily="34" charset="0"/>
              </a:rPr>
              <a:t>didn’t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see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827584" y="1484784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I … (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meet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) Jane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twice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this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week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but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I … (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not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see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)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her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last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week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539552" y="3824461"/>
            <a:ext cx="676875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PRESENT PERFECT: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has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past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participle</a:t>
            </a:r>
            <a:endParaRPr lang="pt-PT" sz="32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 algn="just"/>
            <a:r>
              <a:rPr lang="pt-PT" sz="2000" dirty="0" smtClean="0">
                <a:latin typeface="Britannic Bold" pitchFamily="34" charset="0"/>
              </a:rPr>
              <a:t>(for </a:t>
            </a:r>
            <a:r>
              <a:rPr lang="pt-PT" sz="2000" dirty="0" err="1" smtClean="0">
                <a:latin typeface="Britannic Bold" pitchFamily="34" charset="0"/>
              </a:rPr>
              <a:t>indefinite</a:t>
            </a:r>
            <a:r>
              <a:rPr lang="pt-PT" sz="2000" dirty="0" smtClean="0">
                <a:latin typeface="Britannic Bold" pitchFamily="34" charset="0"/>
              </a:rPr>
              <a:t>/</a:t>
            </a:r>
            <a:r>
              <a:rPr lang="pt-PT" sz="2000" dirty="0" err="1" smtClean="0">
                <a:latin typeface="Britannic Bold" pitchFamily="34" charset="0"/>
              </a:rPr>
              <a:t>unfished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past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actions</a:t>
            </a:r>
            <a:r>
              <a:rPr lang="pt-PT" sz="2000" dirty="0" smtClean="0">
                <a:latin typeface="Britannic Bold" pitchFamily="34" charset="0"/>
              </a:rPr>
              <a:t>) </a:t>
            </a:r>
            <a:r>
              <a:rPr lang="pt-PT" sz="1400" dirty="0" err="1" smtClean="0">
                <a:latin typeface="Britannic Bold" pitchFamily="34" charset="0"/>
              </a:rPr>
              <a:t>focuses</a:t>
            </a:r>
            <a:r>
              <a:rPr lang="pt-PT" sz="1400" dirty="0" smtClean="0">
                <a:latin typeface="Britannic Bold" pitchFamily="34" charset="0"/>
              </a:rPr>
              <a:t> </a:t>
            </a:r>
            <a:r>
              <a:rPr lang="pt-PT" sz="1400" dirty="0" err="1" smtClean="0">
                <a:latin typeface="Britannic Bold" pitchFamily="34" charset="0"/>
              </a:rPr>
              <a:t>on</a:t>
            </a:r>
            <a:r>
              <a:rPr lang="pt-PT" sz="1400" dirty="0" smtClean="0">
                <a:latin typeface="Britannic Bold" pitchFamily="34" charset="0"/>
              </a:rPr>
              <a:t> </a:t>
            </a:r>
            <a:r>
              <a:rPr lang="pt-PT" sz="1400" dirty="0" err="1" smtClean="0">
                <a:latin typeface="Britannic Bold" pitchFamily="34" charset="0"/>
              </a:rPr>
              <a:t>the</a:t>
            </a:r>
            <a:r>
              <a:rPr lang="pt-PT" sz="1400" dirty="0" smtClean="0">
                <a:latin typeface="Britannic Bold" pitchFamily="34" charset="0"/>
              </a:rPr>
              <a:t> </a:t>
            </a:r>
            <a:r>
              <a:rPr lang="pt-PT" sz="1400" dirty="0" err="1" smtClean="0">
                <a:latin typeface="Britannic Bold" pitchFamily="34" charset="0"/>
              </a:rPr>
              <a:t>action</a:t>
            </a:r>
            <a:r>
              <a:rPr lang="pt-PT" sz="1400" dirty="0" smtClean="0">
                <a:latin typeface="Britannic Bold" pitchFamily="34" charset="0"/>
              </a:rPr>
              <a:t>/</a:t>
            </a:r>
            <a:r>
              <a:rPr lang="pt-PT" sz="1400" dirty="0" err="1" smtClean="0">
                <a:latin typeface="Britannic Bold" pitchFamily="34" charset="0"/>
              </a:rPr>
              <a:t>result</a:t>
            </a:r>
            <a:endParaRPr lang="pt-PT" sz="2000" dirty="0" smtClean="0">
              <a:latin typeface="Britannic Bold" pitchFamily="34" charset="0"/>
            </a:endParaRPr>
          </a:p>
          <a:p>
            <a:pPr algn="just"/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PAST SIMPLE: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arrived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left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   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didn’t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arrive</a:t>
            </a:r>
            <a:r>
              <a:rPr lang="pt-PT" sz="2000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sz="2000" dirty="0" err="1" smtClean="0">
                <a:solidFill>
                  <a:srgbClr val="FF0000"/>
                </a:solidFill>
                <a:latin typeface="Britannic Bold" pitchFamily="34" charset="0"/>
              </a:rPr>
              <a:t>leave</a:t>
            </a:r>
            <a:endParaRPr lang="pt-PT" sz="20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 algn="just"/>
            <a:r>
              <a:rPr lang="pt-PT" sz="2000" dirty="0" smtClean="0">
                <a:latin typeface="Britannic Bold" pitchFamily="34" charset="0"/>
              </a:rPr>
              <a:t>(for </a:t>
            </a:r>
            <a:r>
              <a:rPr lang="pt-PT" sz="2000" dirty="0" err="1" smtClean="0">
                <a:latin typeface="Britannic Bold" pitchFamily="34" charset="0"/>
              </a:rPr>
              <a:t>definite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or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finished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past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actions</a:t>
            </a:r>
            <a:r>
              <a:rPr lang="pt-PT" sz="2000" dirty="0" smtClean="0">
                <a:latin typeface="Britannic Bold" pitchFamily="34" charset="0"/>
              </a:rPr>
              <a:t>) </a:t>
            </a:r>
            <a:r>
              <a:rPr lang="pt-PT" sz="1400" dirty="0" err="1" smtClean="0">
                <a:latin typeface="Britannic Bold" pitchFamily="34" charset="0"/>
              </a:rPr>
              <a:t>focuses</a:t>
            </a:r>
            <a:r>
              <a:rPr lang="pt-PT" sz="1400" dirty="0" smtClean="0">
                <a:latin typeface="Britannic Bold" pitchFamily="34" charset="0"/>
              </a:rPr>
              <a:t> </a:t>
            </a:r>
            <a:r>
              <a:rPr lang="pt-PT" sz="1400" dirty="0" err="1" smtClean="0">
                <a:latin typeface="Britannic Bold" pitchFamily="34" charset="0"/>
              </a:rPr>
              <a:t>on</a:t>
            </a:r>
            <a:r>
              <a:rPr lang="pt-PT" sz="1400" dirty="0" smtClean="0">
                <a:latin typeface="Britannic Bold" pitchFamily="34" charset="0"/>
              </a:rPr>
              <a:t> “</a:t>
            </a:r>
            <a:r>
              <a:rPr lang="pt-PT" sz="1400" dirty="0" err="1" smtClean="0">
                <a:latin typeface="Britannic Bold" pitchFamily="34" charset="0"/>
              </a:rPr>
              <a:t>when</a:t>
            </a:r>
            <a:r>
              <a:rPr lang="pt-PT" sz="1400" dirty="0" smtClean="0">
                <a:latin typeface="Britannic Bold" pitchFamily="34" charset="0"/>
              </a:rPr>
              <a:t>”</a:t>
            </a:r>
            <a:endParaRPr lang="pt-PT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627784" y="457508"/>
            <a:ext cx="619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latin typeface="Cooper Black" pitchFamily="18" charset="0"/>
              </a:rPr>
              <a:t>PRESENT PERFECT </a:t>
            </a:r>
          </a:p>
          <a:p>
            <a:pPr algn="ctr"/>
            <a:r>
              <a:rPr lang="pt-PT" sz="2800" dirty="0" err="1" smtClean="0">
                <a:latin typeface="Cooper Black" pitchFamily="18" charset="0"/>
              </a:rPr>
              <a:t>vs</a:t>
            </a:r>
            <a:r>
              <a:rPr lang="pt-PT" sz="2800" dirty="0" smtClean="0">
                <a:latin typeface="Cooper Black" pitchFamily="18" charset="0"/>
              </a:rPr>
              <a:t> PAST </a:t>
            </a:r>
            <a:r>
              <a:rPr lang="pt-PT" sz="2800" dirty="0" smtClean="0">
                <a:latin typeface="Cooper Black" pitchFamily="18" charset="0"/>
              </a:rPr>
              <a:t>SIMPLE</a:t>
            </a:r>
            <a:endParaRPr lang="pt-PT" sz="2800" dirty="0">
              <a:latin typeface="Cooper Black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dirty="0" err="1" smtClean="0">
                <a:latin typeface="Britannic Bold" pitchFamily="34" charset="0"/>
              </a:rPr>
              <a:t>If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he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hadn’t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been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smtClean="0">
                <a:latin typeface="Britannic Bold" pitchFamily="34" charset="0"/>
              </a:rPr>
              <a:t>late, </a:t>
            </a:r>
            <a:r>
              <a:rPr lang="pt-PT" sz="2800" dirty="0" err="1" smtClean="0">
                <a:latin typeface="Britannic Bold" pitchFamily="34" charset="0"/>
              </a:rPr>
              <a:t>he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would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got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the</a:t>
            </a:r>
            <a:r>
              <a:rPr lang="pt-PT" sz="2800" dirty="0" smtClean="0">
                <a:latin typeface="Britannic Bold" pitchFamily="34" charset="0"/>
              </a:rPr>
              <a:t> job.</a:t>
            </a:r>
            <a:endParaRPr lang="pt-PT" sz="3200" dirty="0">
              <a:effectLst/>
              <a:latin typeface="Britannic Bold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771800" y="457508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err="1" smtClean="0">
                <a:latin typeface="Cooper Black" pitchFamily="18" charset="0"/>
              </a:rPr>
              <a:t>Rewrite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with</a:t>
            </a:r>
            <a:r>
              <a:rPr lang="pt-PT" sz="2800" dirty="0" smtClean="0">
                <a:latin typeface="Cooper Black" pitchFamily="18" charset="0"/>
              </a:rPr>
              <a:t> “</a:t>
            </a:r>
            <a:r>
              <a:rPr lang="pt-PT" sz="2800" dirty="0" err="1" smtClean="0">
                <a:latin typeface="Cooper Black" pitchFamily="18" charset="0"/>
              </a:rPr>
              <a:t>if</a:t>
            </a:r>
            <a:r>
              <a:rPr lang="pt-PT" sz="2800" dirty="0" smtClean="0">
                <a:latin typeface="Cooper Black" pitchFamily="18" charset="0"/>
              </a:rPr>
              <a:t>” </a:t>
            </a:r>
            <a:r>
              <a:rPr lang="pt-PT" sz="2800" dirty="0" err="1" smtClean="0">
                <a:latin typeface="Cooper Black" pitchFamily="18" charset="0"/>
              </a:rPr>
              <a:t>without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changing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its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meaning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827584" y="1700808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didn’t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get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job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because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was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late.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395536" y="3865111"/>
            <a:ext cx="705678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CONDITIONALS TYPE 3 </a:t>
            </a:r>
            <a:r>
              <a:rPr lang="pt-PT" sz="2800" dirty="0" smtClean="0">
                <a:latin typeface="Britannic Bold" pitchFamily="34" charset="0"/>
              </a:rPr>
              <a:t>(</a:t>
            </a:r>
            <a:r>
              <a:rPr lang="pt-PT" sz="2800" dirty="0" err="1" smtClean="0">
                <a:latin typeface="Britannic Bold" pitchFamily="34" charset="0"/>
              </a:rPr>
              <a:t>past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situations</a:t>
            </a:r>
            <a:r>
              <a:rPr lang="pt-PT" sz="2800" dirty="0" smtClean="0">
                <a:latin typeface="Britannic Bold" pitchFamily="34" charset="0"/>
              </a:rPr>
              <a:t>)</a:t>
            </a:r>
            <a:endParaRPr lang="pt-PT" sz="2000" dirty="0" smtClean="0">
              <a:latin typeface="Britannic Bold" pitchFamily="34" charset="0"/>
            </a:endParaRPr>
          </a:p>
          <a:p>
            <a:r>
              <a:rPr lang="pt-PT" sz="2000" dirty="0" smtClean="0">
                <a:latin typeface="Britannic Bold" pitchFamily="34" charset="0"/>
              </a:rPr>
              <a:t>- For </a:t>
            </a:r>
            <a:r>
              <a:rPr lang="pt-PT" sz="2000" dirty="0" err="1" smtClean="0">
                <a:latin typeface="Britannic Bold" pitchFamily="34" charset="0"/>
              </a:rPr>
              <a:t>things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we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usually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regret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but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can’t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change</a:t>
            </a:r>
            <a:r>
              <a:rPr lang="pt-PT" sz="2000" dirty="0" smtClean="0">
                <a:latin typeface="Britannic Bold" pitchFamily="34" charset="0"/>
              </a:rPr>
              <a:t> </a:t>
            </a:r>
            <a:r>
              <a:rPr lang="pt-PT" sz="2000" dirty="0" err="1" smtClean="0">
                <a:latin typeface="Britannic Bold" pitchFamily="34" charset="0"/>
              </a:rPr>
              <a:t>anymore</a:t>
            </a:r>
            <a:r>
              <a:rPr lang="pt-PT" sz="2400" dirty="0" smtClean="0">
                <a:latin typeface="Britannic Bold" pitchFamily="34" charset="0"/>
              </a:rPr>
              <a:t> </a:t>
            </a:r>
          </a:p>
          <a:p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●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i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f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clause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past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perfect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(</a:t>
            </a:r>
            <a:r>
              <a:rPr lang="pt-PT" sz="1600" dirty="0" err="1" smtClean="0">
                <a:solidFill>
                  <a:srgbClr val="FF0000"/>
                </a:solidFill>
                <a:latin typeface="Britannic Bold" pitchFamily="34" charset="0"/>
              </a:rPr>
              <a:t>had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1600" dirty="0" err="1" smtClean="0">
                <a:solidFill>
                  <a:srgbClr val="FF0000"/>
                </a:solidFill>
                <a:latin typeface="Britannic Bold" pitchFamily="34" charset="0"/>
              </a:rPr>
              <a:t>past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1600" dirty="0" err="1" smtClean="0">
                <a:solidFill>
                  <a:srgbClr val="FF0000"/>
                </a:solidFill>
                <a:latin typeface="Britannic Bold" pitchFamily="34" charset="0"/>
              </a:rPr>
              <a:t>participle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)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   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</a:p>
          <a:p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●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main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clause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perfect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dirty="0" err="1" smtClean="0">
                <a:solidFill>
                  <a:srgbClr val="FF0000"/>
                </a:solidFill>
                <a:latin typeface="Britannic Bold" pitchFamily="34" charset="0"/>
              </a:rPr>
              <a:t>conditional</a:t>
            </a:r>
            <a:r>
              <a:rPr lang="pt-PT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(</a:t>
            </a:r>
            <a:r>
              <a:rPr lang="pt-PT" sz="1600" dirty="0" err="1" smtClean="0">
                <a:solidFill>
                  <a:srgbClr val="FF0000"/>
                </a:solidFill>
                <a:latin typeface="Britannic Bold" pitchFamily="34" charset="0"/>
              </a:rPr>
              <a:t>would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sz="1600" dirty="0" err="1" smtClean="0">
                <a:solidFill>
                  <a:srgbClr val="FF0000"/>
                </a:solidFill>
                <a:latin typeface="Britannic Bold" pitchFamily="34" charset="0"/>
              </a:rPr>
              <a:t>could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1600" dirty="0" err="1" smtClean="0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1600" dirty="0" err="1" smtClean="0">
                <a:solidFill>
                  <a:srgbClr val="FF0000"/>
                </a:solidFill>
                <a:latin typeface="Britannic Bold" pitchFamily="34" charset="0"/>
              </a:rPr>
              <a:t>past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1600" dirty="0" err="1" smtClean="0">
                <a:solidFill>
                  <a:srgbClr val="FF0000"/>
                </a:solidFill>
                <a:latin typeface="Britannic Bold" pitchFamily="34" charset="0"/>
              </a:rPr>
              <a:t>participle</a:t>
            </a:r>
            <a:r>
              <a:rPr lang="pt-PT" sz="1600" dirty="0" smtClean="0">
                <a:solidFill>
                  <a:srgbClr val="FF0000"/>
                </a:solidFill>
                <a:latin typeface="Britannic Bold" pitchFamily="34" charset="0"/>
              </a:rPr>
              <a:t>)</a:t>
            </a:r>
            <a:endParaRPr lang="pt-PT" dirty="0" smtClean="0">
              <a:solidFill>
                <a:srgbClr val="FF000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17" name="Rectângulo arredondado 16"/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260648"/>
            <a:ext cx="652423" cy="76505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771800" y="457508"/>
            <a:ext cx="60486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latin typeface="Cooper Black" pitchFamily="18" charset="0"/>
              </a:rPr>
              <a:t>SUBJECT QUESTIONS - </a:t>
            </a:r>
            <a:r>
              <a:rPr lang="pt-PT" sz="2800" dirty="0" err="1" smtClean="0">
                <a:latin typeface="Cooper Black" pitchFamily="18" charset="0"/>
              </a:rPr>
              <a:t>Ask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question</a:t>
            </a:r>
            <a:r>
              <a:rPr lang="pt-PT" sz="2800" dirty="0" smtClean="0">
                <a:latin typeface="Cooper Black" pitchFamily="18" charset="0"/>
              </a:rPr>
              <a:t> for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underlined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part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of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err="1" smtClean="0">
                <a:latin typeface="Britannic Bold" pitchFamily="34" charset="0"/>
              </a:rPr>
              <a:t>Who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loves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Juliet</a:t>
            </a:r>
            <a:r>
              <a:rPr lang="pt-PT" sz="4400" dirty="0" smtClean="0">
                <a:latin typeface="Britannic Bold" pitchFamily="34" charset="0"/>
              </a:rPr>
              <a:t>?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827584" y="2165955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u="sng" dirty="0" smtClean="0">
                <a:solidFill>
                  <a:srgbClr val="0000FF"/>
                </a:solidFill>
                <a:latin typeface="Britannic Bold" pitchFamily="34" charset="0"/>
              </a:rPr>
              <a:t>Romeo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loves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Juliet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467544" y="3834914"/>
            <a:ext cx="69847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800" dirty="0" err="1" smtClean="0">
                <a:latin typeface="Britannic Bold" pitchFamily="34" charset="0"/>
              </a:rPr>
              <a:t>When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asking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about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the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subject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of</a:t>
            </a:r>
            <a:r>
              <a:rPr lang="pt-PT" sz="2800" dirty="0" smtClean="0">
                <a:latin typeface="Britannic Bold" pitchFamily="34" charset="0"/>
              </a:rPr>
              <a:t> a </a:t>
            </a:r>
            <a:r>
              <a:rPr lang="pt-PT" sz="2800" dirty="0" err="1" smtClean="0">
                <a:latin typeface="Britannic Bold" pitchFamily="34" charset="0"/>
              </a:rPr>
              <a:t>sentence</a:t>
            </a:r>
            <a:r>
              <a:rPr lang="pt-PT" sz="2800" dirty="0" smtClean="0">
                <a:latin typeface="Britannic Bold" pitchFamily="34" charset="0"/>
              </a:rPr>
              <a:t>, </a:t>
            </a:r>
            <a:r>
              <a:rPr lang="pt-PT" sz="2800" dirty="0" err="1" smtClean="0">
                <a:latin typeface="Britannic Bold" pitchFamily="34" charset="0"/>
              </a:rPr>
              <a:t>we</a:t>
            </a:r>
            <a:r>
              <a:rPr lang="pt-PT" sz="2800" dirty="0" smtClean="0">
                <a:latin typeface="Britannic Bold" pitchFamily="34" charset="0"/>
              </a:rPr>
              <a:t> do </a:t>
            </a:r>
            <a:r>
              <a:rPr lang="pt-PT" sz="2800" dirty="0" err="1" smtClean="0">
                <a:latin typeface="Britannic Bold" pitchFamily="34" charset="0"/>
              </a:rPr>
              <a:t>not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invert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the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word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order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or</a:t>
            </a:r>
            <a:r>
              <a:rPr lang="pt-PT" sz="2800" dirty="0" smtClean="0">
                <a:latin typeface="Britannic Bold" pitchFamily="34" charset="0"/>
              </a:rPr>
              <a:t> </a:t>
            </a:r>
            <a:r>
              <a:rPr lang="pt-PT" sz="2800" dirty="0" err="1" smtClean="0">
                <a:latin typeface="Britannic Bold" pitchFamily="34" charset="0"/>
              </a:rPr>
              <a:t>need</a:t>
            </a:r>
            <a:r>
              <a:rPr lang="pt-PT" sz="2800" dirty="0" smtClean="0">
                <a:latin typeface="Britannic Bold" pitchFamily="34" charset="0"/>
              </a:rPr>
              <a:t> to use “do”. </a:t>
            </a:r>
            <a:r>
              <a:rPr lang="pt-PT" sz="2400" dirty="0" smtClean="0">
                <a:latin typeface="Britannic Bold" pitchFamily="34" charset="0"/>
              </a:rPr>
              <a:t>“</a:t>
            </a:r>
            <a:r>
              <a:rPr lang="pt-PT" sz="2400" i="1" u="sng" dirty="0" err="1" smtClean="0">
                <a:latin typeface="Britannic Bold" pitchFamily="34" charset="0"/>
              </a:rPr>
              <a:t>The</a:t>
            </a:r>
            <a:r>
              <a:rPr lang="pt-PT" sz="2400" i="1" u="sng" dirty="0" smtClean="0">
                <a:latin typeface="Britannic Bold" pitchFamily="34" charset="0"/>
              </a:rPr>
              <a:t> </a:t>
            </a:r>
            <a:r>
              <a:rPr lang="pt-PT" sz="2400" i="1" u="sng" dirty="0" err="1" smtClean="0">
                <a:latin typeface="Britannic Bold" pitchFamily="34" charset="0"/>
              </a:rPr>
              <a:t>car</a:t>
            </a:r>
            <a:r>
              <a:rPr lang="pt-PT" sz="2400" i="1" dirty="0" smtClean="0">
                <a:latin typeface="Britannic Bold" pitchFamily="34" charset="0"/>
              </a:rPr>
              <a:t> </a:t>
            </a:r>
            <a:r>
              <a:rPr lang="pt-PT" sz="2400" i="1" dirty="0" err="1" smtClean="0">
                <a:latin typeface="Britannic Bold" pitchFamily="34" charset="0"/>
              </a:rPr>
              <a:t>is</a:t>
            </a:r>
            <a:r>
              <a:rPr lang="pt-PT" sz="2400" i="1" dirty="0" smtClean="0">
                <a:latin typeface="Britannic Bold" pitchFamily="34" charset="0"/>
              </a:rPr>
              <a:t> in </a:t>
            </a:r>
            <a:r>
              <a:rPr lang="pt-PT" sz="2400" i="1" dirty="0" err="1" smtClean="0">
                <a:latin typeface="Britannic Bold" pitchFamily="34" charset="0"/>
              </a:rPr>
              <a:t>the</a:t>
            </a:r>
            <a:r>
              <a:rPr lang="pt-PT" sz="2400" i="1" dirty="0" smtClean="0">
                <a:latin typeface="Britannic Bold" pitchFamily="34" charset="0"/>
              </a:rPr>
              <a:t> </a:t>
            </a:r>
            <a:r>
              <a:rPr lang="pt-PT" sz="2400" i="1" dirty="0" err="1" smtClean="0">
                <a:latin typeface="Britannic Bold" pitchFamily="34" charset="0"/>
              </a:rPr>
              <a:t>garage</a:t>
            </a:r>
            <a:r>
              <a:rPr lang="pt-PT" sz="2400" i="1" dirty="0" smtClean="0">
                <a:latin typeface="Britannic Bold" pitchFamily="34" charset="0"/>
              </a:rPr>
              <a:t>” </a:t>
            </a:r>
            <a:r>
              <a:rPr lang="pt-PT" sz="2400" i="1" dirty="0" smtClean="0">
                <a:latin typeface="Britannic Bold" pitchFamily="34" charset="0"/>
              </a:rPr>
              <a:t>– </a:t>
            </a:r>
            <a:r>
              <a:rPr lang="pt-PT" sz="2400" i="1" u="sng" dirty="0" err="1" smtClean="0">
                <a:latin typeface="Britannic Bold" pitchFamily="34" charset="0"/>
              </a:rPr>
              <a:t>What</a:t>
            </a:r>
            <a:r>
              <a:rPr lang="pt-PT" sz="2400" i="1" dirty="0" smtClean="0">
                <a:latin typeface="Britannic Bold" pitchFamily="34" charset="0"/>
              </a:rPr>
              <a:t> </a:t>
            </a:r>
            <a:r>
              <a:rPr lang="pt-PT" sz="2400" i="1" dirty="0" err="1" smtClean="0">
                <a:latin typeface="Britannic Bold" pitchFamily="34" charset="0"/>
              </a:rPr>
              <a:t>is</a:t>
            </a:r>
            <a:r>
              <a:rPr lang="pt-PT" sz="2400" i="1" dirty="0" smtClean="0">
                <a:latin typeface="Britannic Bold" pitchFamily="34" charset="0"/>
              </a:rPr>
              <a:t> in </a:t>
            </a:r>
            <a:r>
              <a:rPr lang="pt-PT" sz="2400" i="1" dirty="0" err="1" smtClean="0">
                <a:latin typeface="Britannic Bold" pitchFamily="34" charset="0"/>
              </a:rPr>
              <a:t>the</a:t>
            </a:r>
            <a:r>
              <a:rPr lang="pt-PT" sz="2400" i="1" dirty="0" smtClean="0">
                <a:latin typeface="Britannic Bold" pitchFamily="34" charset="0"/>
              </a:rPr>
              <a:t> </a:t>
            </a:r>
            <a:r>
              <a:rPr lang="pt-PT" sz="2400" i="1" dirty="0" err="1" smtClean="0">
                <a:latin typeface="Britannic Bold" pitchFamily="34" charset="0"/>
              </a:rPr>
              <a:t>garage</a:t>
            </a:r>
            <a:r>
              <a:rPr lang="pt-PT" sz="2400" i="1" dirty="0" smtClean="0">
                <a:latin typeface="Britannic Bold" pitchFamily="34" charset="0"/>
              </a:rPr>
              <a:t>?</a:t>
            </a:r>
            <a:endParaRPr lang="pt-PT" sz="4000" i="1" dirty="0" smtClean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200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39552" y="1628800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I … (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finish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)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this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by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time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you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get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back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0" name="Imagem 9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3" name="Rectângulo arredondado 12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err="1" smtClean="0">
                <a:latin typeface="Britannic Bold" pitchFamily="34" charset="0"/>
              </a:rPr>
              <a:t>w</a:t>
            </a:r>
            <a:r>
              <a:rPr lang="pt-PT" sz="4400" dirty="0" err="1" smtClean="0">
                <a:latin typeface="Britannic Bold" pitchFamily="34" charset="0"/>
              </a:rPr>
              <a:t>ill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have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finished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483768" y="457508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latin typeface="Cooper Black" pitchFamily="18" charset="0"/>
              </a:rPr>
              <a:t>Complete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with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smtClean="0">
                <a:latin typeface="Cooper Black" pitchFamily="18" charset="0"/>
              </a:rPr>
              <a:t>FUTURE PERFECT.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467544" y="3834914"/>
            <a:ext cx="698477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latin typeface="Britannic Bold" pitchFamily="34" charset="0"/>
              </a:rPr>
              <a:t> 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FORM: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will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past</a:t>
            </a:r>
            <a:r>
              <a:rPr lang="pt-PT" sz="32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200" dirty="0" err="1" smtClean="0">
                <a:solidFill>
                  <a:srgbClr val="FF0000"/>
                </a:solidFill>
                <a:latin typeface="Britannic Bold" pitchFamily="34" charset="0"/>
              </a:rPr>
              <a:t>participle</a:t>
            </a:r>
            <a:endParaRPr lang="pt-PT" sz="32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>
              <a:buFont typeface="Wingdings"/>
              <a:buChar char="l"/>
            </a:pPr>
            <a:r>
              <a:rPr lang="en-US" dirty="0" smtClean="0">
                <a:latin typeface="Britannic Bold" pitchFamily="34" charset="0"/>
              </a:rPr>
              <a:t> </a:t>
            </a:r>
            <a:r>
              <a:rPr lang="en-US" dirty="0" smtClean="0">
                <a:latin typeface="Britannic Bold" pitchFamily="34" charset="0"/>
              </a:rPr>
              <a:t>For </a:t>
            </a:r>
            <a:r>
              <a:rPr lang="en-US" dirty="0" smtClean="0">
                <a:latin typeface="Britannic Bold" pitchFamily="34" charset="0"/>
              </a:rPr>
              <a:t>actions that will happen / be completed by a certain time in the future:</a:t>
            </a:r>
            <a:endParaRPr lang="pt-PT" dirty="0" smtClean="0">
              <a:latin typeface="Britannic Bold" pitchFamily="34" charset="0"/>
            </a:endParaRPr>
          </a:p>
          <a:p>
            <a:pPr>
              <a:buFont typeface="Wingdings"/>
              <a:buChar char="l"/>
            </a:pPr>
            <a:r>
              <a:rPr lang="en-US" dirty="0" smtClean="0">
                <a:latin typeface="Britannic Bold" pitchFamily="34" charset="0"/>
              </a:rPr>
              <a:t>It </a:t>
            </a:r>
            <a:r>
              <a:rPr lang="en-US" dirty="0" smtClean="0">
                <a:latin typeface="Britannic Bold" pitchFamily="34" charset="0"/>
              </a:rPr>
              <a:t>is often used with a time expression using </a:t>
            </a:r>
            <a:r>
              <a:rPr lang="en-US" i="1" dirty="0" smtClean="0">
                <a:latin typeface="Britannic Bold" pitchFamily="34" charset="0"/>
              </a:rPr>
              <a:t>by</a:t>
            </a:r>
            <a:r>
              <a:rPr lang="en-US" dirty="0" smtClean="0">
                <a:latin typeface="Britannic Bold" pitchFamily="34" charset="0"/>
              </a:rPr>
              <a:t> + a point in future time (</a:t>
            </a:r>
            <a:r>
              <a:rPr lang="en-US" i="1" dirty="0" smtClean="0">
                <a:latin typeface="Britannic Bold" pitchFamily="34" charset="0"/>
              </a:rPr>
              <a:t>then, the time...)</a:t>
            </a:r>
            <a:endParaRPr lang="pt-PT" dirty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1" name="45 Marco"/>
          <p:cNvSpPr/>
          <p:nvPr/>
        </p:nvSpPr>
        <p:spPr bwMode="auto">
          <a:xfrm>
            <a:off x="-22713" y="0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250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771800" y="45750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Rephrase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following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sp>
        <p:nvSpPr>
          <p:cNvPr id="9" name="Rectângulo arredondado 8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atin typeface="Britannic Bold" pitchFamily="34" charset="0"/>
              </a:rPr>
              <a:t>… </a:t>
            </a:r>
            <a:r>
              <a:rPr lang="pt-PT" sz="4400" dirty="0" err="1" smtClean="0">
                <a:solidFill>
                  <a:srgbClr val="FF0000"/>
                </a:solidFill>
                <a:latin typeface="Britannic Bold" pitchFamily="34" charset="0"/>
              </a:rPr>
              <a:t>being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disturbed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at</a:t>
            </a:r>
            <a:r>
              <a:rPr lang="pt-PT" sz="4400" dirty="0" smtClean="0">
                <a:latin typeface="Britannic Bold" pitchFamily="34" charset="0"/>
              </a:rPr>
              <a:t> </a:t>
            </a:r>
            <a:r>
              <a:rPr lang="pt-PT" sz="4400" dirty="0" err="1" smtClean="0">
                <a:latin typeface="Britannic Bold" pitchFamily="34" charset="0"/>
              </a:rPr>
              <a:t>work</a:t>
            </a:r>
            <a:r>
              <a:rPr lang="pt-PT" sz="4400" dirty="0" smtClean="0">
                <a:latin typeface="Britannic Bold" pitchFamily="34" charset="0"/>
              </a:rPr>
              <a:t>.</a:t>
            </a:r>
            <a:endParaRPr lang="pt-PT" sz="4800" dirty="0">
              <a:effectLst/>
              <a:latin typeface="Britannic Bold" pitchFamily="34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12" name="Imagem 11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3" name="CaixaDeTexto 12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35496" y="164331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I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don’t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like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to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be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disturb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at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work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 </a:t>
            </a:r>
          </a:p>
          <a:p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I </a:t>
            </a:r>
            <a:r>
              <a:rPr lang="pt-PT" sz="4800" i="1" dirty="0" err="1" smtClean="0">
                <a:solidFill>
                  <a:srgbClr val="0000FF"/>
                </a:solidFill>
                <a:latin typeface="Britannic Bold" pitchFamily="34" charset="0"/>
              </a:rPr>
              <a:t>can’t</a:t>
            </a:r>
            <a:r>
              <a:rPr lang="pt-PT" sz="4800" i="1" dirty="0" smtClean="0">
                <a:solidFill>
                  <a:srgbClr val="0000FF"/>
                </a:solidFill>
                <a:latin typeface="Britannic Bold" pitchFamily="34" charset="0"/>
              </a:rPr>
              <a:t> stand …</a:t>
            </a:r>
            <a:endParaRPr lang="pt-PT" sz="4800" i="1" dirty="0" smtClean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467544" y="3717032"/>
            <a:ext cx="69847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000" dirty="0" smtClean="0">
                <a:latin typeface="Britannic Bold" pitchFamily="34" charset="0"/>
              </a:rPr>
              <a:t> </a:t>
            </a:r>
            <a:r>
              <a:rPr lang="pt-PT" sz="4000" dirty="0" err="1" smtClean="0">
                <a:solidFill>
                  <a:srgbClr val="0000FF"/>
                </a:solidFill>
                <a:latin typeface="Britannic Bold" pitchFamily="34" charset="0"/>
              </a:rPr>
              <a:t>can’t</a:t>
            </a:r>
            <a:r>
              <a:rPr lang="pt-PT" sz="4000" dirty="0" smtClean="0">
                <a:solidFill>
                  <a:srgbClr val="0000FF"/>
                </a:solidFill>
                <a:latin typeface="Britannic Bold" pitchFamily="34" charset="0"/>
              </a:rPr>
              <a:t> stand + </a:t>
            </a:r>
            <a:r>
              <a:rPr lang="pt-PT" sz="4000" dirty="0" err="1" smtClean="0">
                <a:solidFill>
                  <a:srgbClr val="FF0000"/>
                </a:solidFill>
                <a:latin typeface="Britannic Bold" pitchFamily="34" charset="0"/>
              </a:rPr>
              <a:t>gerund</a:t>
            </a:r>
            <a:endParaRPr lang="pt-PT" sz="40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>
              <a:buFont typeface="Wingdings"/>
              <a:buChar char="l"/>
            </a:pPr>
            <a:r>
              <a:rPr lang="en-US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Other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expressions</a:t>
            </a:r>
            <a:r>
              <a:rPr lang="pt-PT" sz="2400" dirty="0" smtClean="0">
                <a:latin typeface="Britannic Bold" pitchFamily="34" charset="0"/>
              </a:rPr>
              <a:t> take </a:t>
            </a:r>
            <a:r>
              <a:rPr lang="pt-PT" sz="2400" dirty="0" err="1" smtClean="0">
                <a:latin typeface="Britannic Bold" pitchFamily="34" charset="0"/>
              </a:rPr>
              <a:t>the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gerund</a:t>
            </a:r>
            <a:r>
              <a:rPr lang="pt-PT" sz="2400" dirty="0" smtClean="0">
                <a:latin typeface="Britannic Bold" pitchFamily="34" charset="0"/>
              </a:rPr>
              <a:t> as </a:t>
            </a:r>
            <a:r>
              <a:rPr lang="pt-PT" sz="2400" dirty="0" err="1" smtClean="0">
                <a:latin typeface="Britannic Bold" pitchFamily="34" charset="0"/>
              </a:rPr>
              <a:t>well</a:t>
            </a:r>
            <a:r>
              <a:rPr lang="pt-PT" sz="2400" dirty="0" smtClean="0">
                <a:latin typeface="Britannic Bold" pitchFamily="34" charset="0"/>
              </a:rPr>
              <a:t>: </a:t>
            </a:r>
            <a:r>
              <a:rPr lang="pt-PT" sz="2400" dirty="0" err="1" smtClean="0">
                <a:latin typeface="Britannic Bold" pitchFamily="34" charset="0"/>
              </a:rPr>
              <a:t>can’t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bear</a:t>
            </a:r>
            <a:r>
              <a:rPr lang="pt-PT" sz="2400" dirty="0" smtClean="0">
                <a:latin typeface="Britannic Bold" pitchFamily="34" charset="0"/>
              </a:rPr>
              <a:t>, </a:t>
            </a:r>
            <a:r>
              <a:rPr lang="pt-PT" sz="2400" dirty="0" err="1" smtClean="0">
                <a:latin typeface="Britannic Bold" pitchFamily="34" charset="0"/>
              </a:rPr>
              <a:t>can’t</a:t>
            </a:r>
            <a:r>
              <a:rPr lang="pt-PT" sz="2400" dirty="0" smtClean="0">
                <a:latin typeface="Britannic Bold" pitchFamily="34" charset="0"/>
              </a:rPr>
              <a:t> </a:t>
            </a:r>
            <a:r>
              <a:rPr lang="pt-PT" sz="2400" dirty="0" err="1" smtClean="0">
                <a:latin typeface="Britannic Bold" pitchFamily="34" charset="0"/>
              </a:rPr>
              <a:t>help</a:t>
            </a:r>
            <a:r>
              <a:rPr lang="pt-PT" sz="2400" dirty="0" smtClean="0">
                <a:latin typeface="Britannic Bold" pitchFamily="34" charset="0"/>
              </a:rPr>
              <a:t>, </a:t>
            </a:r>
            <a:r>
              <a:rPr lang="pt-PT" sz="2400" dirty="0" err="1" smtClean="0">
                <a:latin typeface="Britannic Bold" pitchFamily="34" charset="0"/>
              </a:rPr>
              <a:t>it’s</a:t>
            </a:r>
            <a:r>
              <a:rPr lang="pt-PT" sz="2400" dirty="0" smtClean="0">
                <a:latin typeface="Britannic Bold" pitchFamily="34" charset="0"/>
              </a:rPr>
              <a:t> no </a:t>
            </a:r>
            <a:r>
              <a:rPr lang="pt-PT" sz="2400" dirty="0" err="1" smtClean="0">
                <a:latin typeface="Britannic Bold" pitchFamily="34" charset="0"/>
              </a:rPr>
              <a:t>good</a:t>
            </a:r>
            <a:r>
              <a:rPr lang="pt-PT" sz="2400" dirty="0" smtClean="0">
                <a:latin typeface="Britannic Bold" pitchFamily="34" charset="0"/>
              </a:rPr>
              <a:t>/use, </a:t>
            </a:r>
            <a:r>
              <a:rPr lang="pt-PT" sz="2400" dirty="0" err="1" smtClean="0">
                <a:latin typeface="Britannic Bold" pitchFamily="34" charset="0"/>
              </a:rPr>
              <a:t>it’s</a:t>
            </a:r>
            <a:r>
              <a:rPr lang="pt-PT" sz="2400" dirty="0" smtClean="0">
                <a:latin typeface="Britannic Bold" pitchFamily="34" charset="0"/>
              </a:rPr>
              <a:t> (</a:t>
            </a:r>
            <a:r>
              <a:rPr lang="pt-PT" sz="2400" dirty="0" err="1" smtClean="0">
                <a:latin typeface="Britannic Bold" pitchFamily="34" charset="0"/>
              </a:rPr>
              <a:t>not</a:t>
            </a:r>
            <a:r>
              <a:rPr lang="pt-PT" sz="2400" dirty="0" smtClean="0">
                <a:latin typeface="Britannic Bold" pitchFamily="34" charset="0"/>
              </a:rPr>
              <a:t>) </a:t>
            </a:r>
            <a:r>
              <a:rPr lang="pt-PT" sz="2400" dirty="0" err="1" smtClean="0">
                <a:latin typeface="Britannic Bold" pitchFamily="34" charset="0"/>
              </a:rPr>
              <a:t>worth</a:t>
            </a:r>
            <a:r>
              <a:rPr lang="pt-PT" sz="2400" dirty="0" smtClean="0">
                <a:latin typeface="Britannic Bold" pitchFamily="34" charset="0"/>
              </a:rPr>
              <a:t>…  </a:t>
            </a:r>
            <a:endParaRPr lang="pt-PT" sz="2400" dirty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ângulo arredondado 17"/>
          <p:cNvSpPr/>
          <p:nvPr/>
        </p:nvSpPr>
        <p:spPr>
          <a:xfrm>
            <a:off x="395536" y="3861048"/>
            <a:ext cx="7056784" cy="165618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1" name="45 Marco"/>
          <p:cNvSpPr/>
          <p:nvPr/>
        </p:nvSpPr>
        <p:spPr bwMode="auto">
          <a:xfrm>
            <a:off x="-22713" y="-15398"/>
            <a:ext cx="9166713" cy="6873398"/>
          </a:xfrm>
          <a:prstGeom prst="frame">
            <a:avLst>
              <a:gd name="adj1" fmla="val 2018"/>
            </a:avLst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/>
          <a:p>
            <a:pPr>
              <a:defRPr/>
            </a:pPr>
            <a:endParaRPr lang="es-ES"/>
          </a:p>
        </p:txBody>
      </p:sp>
      <p:pic>
        <p:nvPicPr>
          <p:cNvPr id="16" name="Imagem 15" descr="house-blue_Vector_Clipart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666801"/>
            <a:ext cx="897613" cy="897613"/>
          </a:xfrm>
          <a:prstGeom prst="rect">
            <a:avLst/>
          </a:prstGeom>
        </p:spPr>
      </p:pic>
      <p:sp>
        <p:nvSpPr>
          <p:cNvPr id="4" name="Rectângulo arredondado 3">
            <a:hlinkClick r:id="rId4" action="ppaction://hlinksldjump"/>
          </p:cNvPr>
          <p:cNvSpPr/>
          <p:nvPr/>
        </p:nvSpPr>
        <p:spPr>
          <a:xfrm>
            <a:off x="323528" y="332656"/>
            <a:ext cx="2160240" cy="72008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150</a:t>
            </a:r>
            <a:endParaRPr lang="pt-P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Imagem 4" descr="money-bag-308983_960_72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59337" y="260648"/>
            <a:ext cx="652423" cy="76505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483768" y="457508"/>
            <a:ext cx="6624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latin typeface="Cooper Black" pitchFamily="18" charset="0"/>
              </a:rPr>
              <a:t>Rephrase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sentence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with</a:t>
            </a:r>
            <a:r>
              <a:rPr lang="pt-PT" sz="2800" dirty="0" smtClean="0">
                <a:latin typeface="Cooper Black" pitchFamily="18" charset="0"/>
              </a:rPr>
              <a:t> “</a:t>
            </a:r>
            <a:r>
              <a:rPr lang="pt-PT" sz="2800" dirty="0" err="1" smtClean="0">
                <a:latin typeface="Cooper Black" pitchFamily="18" charset="0"/>
              </a:rPr>
              <a:t>so</a:t>
            </a:r>
            <a:r>
              <a:rPr lang="pt-PT" sz="2800" dirty="0" smtClean="0">
                <a:latin typeface="Cooper Black" pitchFamily="18" charset="0"/>
              </a:rPr>
              <a:t>”. </a:t>
            </a:r>
            <a:r>
              <a:rPr lang="pt-PT" sz="2800" dirty="0" err="1" smtClean="0">
                <a:latin typeface="Cooper Black" pitchFamily="18" charset="0"/>
              </a:rPr>
              <a:t>Make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the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necessary</a:t>
            </a:r>
            <a:r>
              <a:rPr lang="pt-PT" sz="2800" dirty="0" smtClean="0">
                <a:latin typeface="Cooper Black" pitchFamily="18" charset="0"/>
              </a:rPr>
              <a:t> </a:t>
            </a:r>
            <a:r>
              <a:rPr lang="pt-PT" sz="2800" dirty="0" err="1" smtClean="0">
                <a:latin typeface="Cooper Black" pitchFamily="18" charset="0"/>
              </a:rPr>
              <a:t>changes</a:t>
            </a:r>
            <a:r>
              <a:rPr lang="pt-PT" sz="2800" dirty="0" smtClean="0">
                <a:latin typeface="Cooper Black" pitchFamily="18" charset="0"/>
              </a:rPr>
              <a:t>.</a:t>
            </a:r>
            <a:endParaRPr lang="pt-PT" sz="2800" dirty="0">
              <a:latin typeface="Cooper Black" pitchFamily="18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7668344" y="4293096"/>
            <a:ext cx="1152128" cy="1440160"/>
            <a:chOff x="7668344" y="4293096"/>
            <a:chExt cx="1152128" cy="1440160"/>
          </a:xfrm>
        </p:grpSpPr>
        <p:pic>
          <p:nvPicPr>
            <p:cNvPr id="9" name="Imagem 8" descr="1ck1gif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80248" y="4293096"/>
              <a:ext cx="1068216" cy="1068216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7668344" y="5271591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dirty="0" err="1" smtClean="0">
                  <a:solidFill>
                    <a:srgbClr val="0000FF"/>
                  </a:solidFill>
                  <a:latin typeface="Cooper Black" pitchFamily="18" charset="0"/>
                </a:rPr>
                <a:t>check</a:t>
              </a:r>
              <a:endParaRPr lang="pt-PT" sz="2400" dirty="0">
                <a:solidFill>
                  <a:srgbClr val="0000FF"/>
                </a:solidFill>
                <a:latin typeface="Cooper Black" pitchFamily="18" charset="0"/>
              </a:endParaRPr>
            </a:p>
          </p:txBody>
        </p:sp>
      </p:grpSp>
      <p:sp>
        <p:nvSpPr>
          <p:cNvPr id="12" name="Rectângulo arredondado 11"/>
          <p:cNvSpPr/>
          <p:nvPr/>
        </p:nvSpPr>
        <p:spPr>
          <a:xfrm>
            <a:off x="1331640" y="5805264"/>
            <a:ext cx="7488832" cy="720080"/>
          </a:xfrm>
          <a:prstGeom prst="roundRect">
            <a:avLst/>
          </a:prstGeom>
          <a:ln w="57150"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 err="1" smtClean="0">
                <a:latin typeface="Britannic Bold" pitchFamily="34" charset="0"/>
              </a:rPr>
              <a:t>The</a:t>
            </a:r>
            <a:r>
              <a:rPr lang="pt-PT" sz="4000" dirty="0" smtClean="0">
                <a:latin typeface="Britannic Bold" pitchFamily="34" charset="0"/>
              </a:rPr>
              <a:t>/</a:t>
            </a:r>
            <a:r>
              <a:rPr lang="pt-PT" sz="4000" dirty="0" err="1" smtClean="0">
                <a:latin typeface="Britannic Bold" pitchFamily="34" charset="0"/>
              </a:rPr>
              <a:t>this</a:t>
            </a:r>
            <a:r>
              <a:rPr lang="pt-PT" sz="4000" dirty="0" smtClean="0">
                <a:latin typeface="Britannic Bold" pitchFamily="34" charset="0"/>
              </a:rPr>
              <a:t> </a:t>
            </a:r>
            <a:r>
              <a:rPr lang="pt-PT" sz="4000" dirty="0" err="1" smtClean="0">
                <a:latin typeface="Britannic Bold" pitchFamily="34" charset="0"/>
              </a:rPr>
              <a:t>task</a:t>
            </a:r>
            <a:r>
              <a:rPr lang="pt-PT" sz="4000" dirty="0" smtClean="0">
                <a:latin typeface="Britannic Bold" pitchFamily="34" charset="0"/>
              </a:rPr>
              <a:t> </a:t>
            </a:r>
            <a:r>
              <a:rPr lang="pt-PT" sz="4000" dirty="0" err="1" smtClean="0">
                <a:latin typeface="Britannic Bold" pitchFamily="34" charset="0"/>
              </a:rPr>
              <a:t>was</a:t>
            </a:r>
            <a:r>
              <a:rPr lang="pt-PT" sz="4000" dirty="0" smtClean="0">
                <a:latin typeface="Britannic Bold" pitchFamily="34" charset="0"/>
              </a:rPr>
              <a:t> </a:t>
            </a:r>
            <a:r>
              <a:rPr lang="pt-PT" sz="4000" dirty="0" err="1" smtClean="0">
                <a:solidFill>
                  <a:srgbClr val="FF0000"/>
                </a:solidFill>
                <a:latin typeface="Britannic Bold" pitchFamily="34" charset="0"/>
              </a:rPr>
              <a:t>so</a:t>
            </a:r>
            <a:r>
              <a:rPr lang="pt-PT" sz="4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4000" dirty="0" err="1" smtClean="0">
                <a:solidFill>
                  <a:srgbClr val="FF0000"/>
                </a:solidFill>
                <a:latin typeface="Britannic Bold" pitchFamily="34" charset="0"/>
              </a:rPr>
              <a:t>difficult</a:t>
            </a:r>
            <a:r>
              <a:rPr lang="pt-PT" sz="4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4000" dirty="0" smtClean="0">
                <a:latin typeface="Britannic Bold" pitchFamily="34" charset="0"/>
              </a:rPr>
              <a:t>…</a:t>
            </a:r>
            <a:endParaRPr lang="pt-PT" sz="4400" dirty="0">
              <a:effectLst/>
              <a:latin typeface="Britannic Bold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11560" y="1571308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It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was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such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a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difficult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task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that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I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didn’t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finish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4800" dirty="0" err="1" smtClean="0">
                <a:solidFill>
                  <a:srgbClr val="0000FF"/>
                </a:solidFill>
                <a:latin typeface="Britannic Bold" pitchFamily="34" charset="0"/>
              </a:rPr>
              <a:t>it</a:t>
            </a:r>
            <a:r>
              <a:rPr lang="pt-PT" sz="4800" dirty="0" smtClean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48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467544" y="3789040"/>
            <a:ext cx="69847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SUCH  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+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(a/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an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) 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adjective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noun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that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smtClean="0">
                <a:solidFill>
                  <a:srgbClr val="0000FF"/>
                </a:solidFill>
                <a:latin typeface="Britannic Bold" pitchFamily="34" charset="0"/>
              </a:rPr>
              <a:t>SO 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adjective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/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adverb</a:t>
            </a:r>
            <a:r>
              <a:rPr lang="pt-PT" sz="2800" dirty="0" smtClean="0">
                <a:solidFill>
                  <a:srgbClr val="FF0000"/>
                </a:solidFill>
                <a:latin typeface="Britannic Bold" pitchFamily="34" charset="0"/>
              </a:rPr>
              <a:t> + </a:t>
            </a:r>
            <a:r>
              <a:rPr lang="pt-PT" sz="2800" dirty="0" err="1" smtClean="0">
                <a:solidFill>
                  <a:srgbClr val="FF0000"/>
                </a:solidFill>
                <a:latin typeface="Britannic Bold" pitchFamily="34" charset="0"/>
              </a:rPr>
              <a:t>that</a:t>
            </a:r>
            <a:endParaRPr lang="pt-PT" sz="2800" dirty="0" smtClean="0">
              <a:solidFill>
                <a:srgbClr val="FF0000"/>
              </a:solidFill>
              <a:latin typeface="Britannic Bold" pitchFamily="34" charset="0"/>
            </a:endParaRPr>
          </a:p>
          <a:p>
            <a:pPr algn="just">
              <a:buFont typeface="Wingdings"/>
              <a:buChar char="l"/>
            </a:pPr>
            <a:r>
              <a:rPr lang="en-US" sz="2400" dirty="0" smtClean="0">
                <a:latin typeface="Britannic Bold" pitchFamily="34" charset="0"/>
              </a:rPr>
              <a:t> these make the meaning of an adjective or adverb stronger.</a:t>
            </a:r>
            <a:endParaRPr lang="pt-PT" sz="2400" dirty="0" smtClean="0">
              <a:latin typeface="Britannic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2195</TotalTime>
  <Words>1690</Words>
  <Application>Microsoft Office PowerPoint</Application>
  <PresentationFormat>Apresentação no Ecrã (4:3)</PresentationFormat>
  <Paragraphs>263</Paragraphs>
  <Slides>27</Slides>
  <Notes>2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28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  <vt:lpstr>Diapositivo 24</vt:lpstr>
      <vt:lpstr>Diapositivo 25</vt:lpstr>
      <vt:lpstr>Diapositivo 26</vt:lpstr>
      <vt:lpstr>Diapositivo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Carlos</dc:creator>
  <cp:lastModifiedBy>W7</cp:lastModifiedBy>
  <cp:revision>297</cp:revision>
  <dcterms:created xsi:type="dcterms:W3CDTF">2012-08-14T13:56:03Z</dcterms:created>
  <dcterms:modified xsi:type="dcterms:W3CDTF">2016-09-13T13:41:44Z</dcterms:modified>
</cp:coreProperties>
</file>